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92" r:id="rId2"/>
    <p:sldMasterId id="2147483714" r:id="rId3"/>
    <p:sldMasterId id="2147483722" r:id="rId4"/>
  </p:sldMasterIdLst>
  <p:notesMasterIdLst>
    <p:notesMasterId r:id="rId56"/>
  </p:notesMasterIdLst>
  <p:sldIdLst>
    <p:sldId id="256" r:id="rId5"/>
    <p:sldId id="361" r:id="rId6"/>
    <p:sldId id="887" r:id="rId7"/>
    <p:sldId id="892" r:id="rId8"/>
    <p:sldId id="325" r:id="rId9"/>
    <p:sldId id="568" r:id="rId10"/>
    <p:sldId id="259" r:id="rId11"/>
    <p:sldId id="440" r:id="rId12"/>
    <p:sldId id="890" r:id="rId13"/>
    <p:sldId id="393" r:id="rId14"/>
    <p:sldId id="576" r:id="rId15"/>
    <p:sldId id="316" r:id="rId16"/>
    <p:sldId id="317" r:id="rId17"/>
    <p:sldId id="318" r:id="rId18"/>
    <p:sldId id="885" r:id="rId19"/>
    <p:sldId id="886" r:id="rId20"/>
    <p:sldId id="320" r:id="rId21"/>
    <p:sldId id="404" r:id="rId22"/>
    <p:sldId id="322" r:id="rId23"/>
    <p:sldId id="323" r:id="rId24"/>
    <p:sldId id="324" r:id="rId25"/>
    <p:sldId id="495" r:id="rId26"/>
    <p:sldId id="358" r:id="rId27"/>
    <p:sldId id="326" r:id="rId28"/>
    <p:sldId id="327" r:id="rId29"/>
    <p:sldId id="333" r:id="rId30"/>
    <p:sldId id="328" r:id="rId31"/>
    <p:sldId id="332" r:id="rId32"/>
    <p:sldId id="889" r:id="rId33"/>
    <p:sldId id="341" r:id="rId34"/>
    <p:sldId id="342" r:id="rId35"/>
    <p:sldId id="486" r:id="rId36"/>
    <p:sldId id="888" r:id="rId37"/>
    <p:sldId id="335" r:id="rId38"/>
    <p:sldId id="336" r:id="rId39"/>
    <p:sldId id="485" r:id="rId40"/>
    <p:sldId id="337" r:id="rId41"/>
    <p:sldId id="893" r:id="rId42"/>
    <p:sldId id="338" r:id="rId43"/>
    <p:sldId id="339" r:id="rId44"/>
    <p:sldId id="348" r:id="rId45"/>
    <p:sldId id="349" r:id="rId46"/>
    <p:sldId id="494" r:id="rId47"/>
    <p:sldId id="493" r:id="rId48"/>
    <p:sldId id="350" r:id="rId49"/>
    <p:sldId id="351" r:id="rId50"/>
    <p:sldId id="343" r:id="rId51"/>
    <p:sldId id="344" r:id="rId52"/>
    <p:sldId id="345" r:id="rId53"/>
    <p:sldId id="891" r:id="rId54"/>
    <p:sldId id="307" r:id="rId55"/>
  </p:sldIdLst>
  <p:sldSz cx="13439775" cy="7559675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42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2100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08" y="90"/>
      </p:cViewPr>
      <p:guideLst>
        <p:guide orient="horz" pos="2381"/>
        <p:guide pos="423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4B650E-BB88-4460-B1C7-AC60F5B86498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746225-79D3-47E6-A7EE-529392B3C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313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5F3AFB2-35B5-45EA-ADB7-99809B7977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428625"/>
            <a:ext cx="6800705" cy="67056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D710B8-9164-41B4-8DAE-ED192B72A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02558"/>
            <a:ext cx="6788732" cy="14611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4519159-7F80-4556-B96A-D53ECE5423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43035" y="1076324"/>
            <a:ext cx="4525255" cy="605789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72715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710B8-9164-41B4-8DAE-ED192B72A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02558"/>
            <a:ext cx="6788732" cy="1461188"/>
          </a:xfrm>
        </p:spPr>
        <p:txBody>
          <a:bodyPr/>
          <a:lstStyle>
            <a:lvl1pPr>
              <a:defRPr>
                <a:solidFill>
                  <a:srgbClr val="F4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7D96D8-D0DE-455F-8473-3B88D86D16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43035" y="1076324"/>
            <a:ext cx="4525255" cy="605789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34891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9491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Blac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043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5F3AFB2-35B5-45EA-ADB7-99809B7977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428625"/>
            <a:ext cx="6800705" cy="67056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D710B8-9164-41B4-8DAE-ED192B72A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02558"/>
            <a:ext cx="6788732" cy="14611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4519159-7F80-4556-B96A-D53ECE5423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43035" y="1076324"/>
            <a:ext cx="4525255" cy="605789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72168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ne detail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4BDC385-86AE-485A-889E-E3960641F5E2}"/>
              </a:ext>
            </a:extLst>
          </p:cNvPr>
          <p:cNvSpPr txBox="1"/>
          <p:nvPr userDrawn="1"/>
        </p:nvSpPr>
        <p:spPr>
          <a:xfrm>
            <a:off x="535050" y="2000786"/>
            <a:ext cx="1460891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AU" sz="1800" b="1" dirty="0">
                <a:solidFill>
                  <a:schemeClr val="bg1"/>
                </a:solidFill>
              </a:rPr>
              <a:t>Vineyard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285B5A-95F3-488D-8E69-07B90B01287C}"/>
              </a:ext>
            </a:extLst>
          </p:cNvPr>
          <p:cNvSpPr txBox="1"/>
          <p:nvPr userDrawn="1"/>
        </p:nvSpPr>
        <p:spPr>
          <a:xfrm>
            <a:off x="535049" y="4116251"/>
            <a:ext cx="197663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AU" sz="1800" b="1" dirty="0">
                <a:solidFill>
                  <a:schemeClr val="bg1"/>
                </a:solidFill>
              </a:rPr>
              <a:t>Winemaking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F410843-0643-426B-8E35-4C5531618D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5047" y="2562227"/>
            <a:ext cx="9733622" cy="134154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D55FFC5-FA66-43CE-86C7-AEB37C042D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5048" y="4698065"/>
            <a:ext cx="9733621" cy="139916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0" name="Holder 2">
            <a:extLst>
              <a:ext uri="{FF2B5EF4-FFF2-40B4-BE49-F238E27FC236}">
                <a16:creationId xmlns:a16="http://schemas.microsoft.com/office/drawing/2014/main" id="{AB7EA021-A2F1-4226-9E2D-A5CACDC86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048" y="863699"/>
            <a:ext cx="9733623" cy="1399166"/>
          </a:xfrm>
        </p:spPr>
        <p:txBody>
          <a:bodyPr lIns="0" tIns="0" rIns="0" bIns="0" anchor="t" anchorCtr="0"/>
          <a:lstStyle>
            <a:lvl1pPr>
              <a:lnSpc>
                <a:spcPct val="100000"/>
              </a:lnSpc>
              <a:defRPr sz="2500" b="1" i="0" cap="none">
                <a:solidFill>
                  <a:schemeClr val="tx1"/>
                </a:solidFill>
                <a:latin typeface="+mj-lt"/>
                <a:cs typeface="GT Walsheim Medium"/>
              </a:defRPr>
            </a:lvl1pPr>
          </a:lstStyle>
          <a:p>
            <a:r>
              <a:rPr lang="en-AU" dirty="0"/>
              <a:t>Click to add wine name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2F329-E6F6-4587-BF26-8F54E590A486}"/>
              </a:ext>
            </a:extLst>
          </p:cNvPr>
          <p:cNvSpPr/>
          <p:nvPr userDrawn="1"/>
        </p:nvSpPr>
        <p:spPr>
          <a:xfrm>
            <a:off x="535048" y="6689279"/>
            <a:ext cx="8087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800" b="1" dirty="0" err="1"/>
              <a:t>Alc</a:t>
            </a:r>
            <a:r>
              <a:rPr lang="en-AU" sz="1800" b="1" dirty="0"/>
              <a:t>:</a:t>
            </a:r>
            <a:endParaRPr lang="en-AU" sz="1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220150-BD9F-4B89-B420-78A49A5856E4}"/>
              </a:ext>
            </a:extLst>
          </p:cNvPr>
          <p:cNvSpPr/>
          <p:nvPr userDrawn="1"/>
        </p:nvSpPr>
        <p:spPr>
          <a:xfrm>
            <a:off x="2398174" y="6689278"/>
            <a:ext cx="56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800" b="1" dirty="0"/>
              <a:t>pH:</a:t>
            </a:r>
            <a:endParaRPr lang="en-AU" sz="1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3AEEE0-CB41-42B7-ADFF-DCE5B64C4D6F}"/>
              </a:ext>
            </a:extLst>
          </p:cNvPr>
          <p:cNvSpPr/>
          <p:nvPr userDrawn="1"/>
        </p:nvSpPr>
        <p:spPr>
          <a:xfrm>
            <a:off x="4168273" y="6689278"/>
            <a:ext cx="552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800" b="1" dirty="0"/>
              <a:t>TA:</a:t>
            </a:r>
            <a:endParaRPr lang="en-AU" sz="1800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2817C16-4C05-4EFB-BAE0-2356F0CAA3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3802" y="6736632"/>
            <a:ext cx="971814" cy="368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00.0%</a:t>
            </a:r>
            <a:endParaRPr lang="en-AU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01C0DB4D-3E50-4725-924B-23DEC65596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13900" y="6736632"/>
            <a:ext cx="971814" cy="368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0.00</a:t>
            </a:r>
            <a:endParaRPr lang="en-AU" dirty="0"/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D999728F-282C-4A71-8A90-9A52A398D8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84000" y="6736632"/>
            <a:ext cx="971814" cy="368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0.00</a:t>
            </a:r>
            <a:endParaRPr lang="en-A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D92950-07F7-4F40-A321-1D04ABD4B8EE}"/>
              </a:ext>
            </a:extLst>
          </p:cNvPr>
          <p:cNvSpPr txBox="1"/>
          <p:nvPr userDrawn="1"/>
        </p:nvSpPr>
        <p:spPr>
          <a:xfrm>
            <a:off x="433745" y="225851"/>
            <a:ext cx="132418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500" b="1" dirty="0">
                <a:solidFill>
                  <a:schemeClr val="bg1"/>
                </a:solidFill>
              </a:rPr>
              <a:t>WINE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E3595E8A-6264-4C04-8303-7F71784DAA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4364" y="272904"/>
            <a:ext cx="600063" cy="305243"/>
          </a:xfrm>
        </p:spPr>
        <p:txBody>
          <a:bodyPr/>
          <a:lstStyle>
            <a:lvl1pPr marL="0" indent="0">
              <a:buNone/>
              <a:defRPr sz="2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X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97558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ight summar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56C11-9544-449F-93E6-77C8298424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182" y="402483"/>
            <a:ext cx="12534958" cy="146118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flight name</a:t>
            </a:r>
            <a:endParaRPr lang="en-AU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53AC3FC-16B7-4C5C-B91C-DD6C05E57E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42757" y="2784101"/>
            <a:ext cx="8144610" cy="4161306"/>
          </a:xfrm>
        </p:spPr>
        <p:txBody>
          <a:bodyPr anchor="b" anchorCtr="0"/>
          <a:lstStyle>
            <a:lvl1pPr marL="342900" indent="-342900">
              <a:buFont typeface="+mj-lt"/>
              <a:buAutoNum type="arabicPeriod"/>
              <a:defRPr sz="2000" b="1">
                <a:solidFill>
                  <a:schemeClr val="bg1"/>
                </a:solidFill>
              </a:defRPr>
            </a:lvl1pPr>
            <a:lvl2pPr marL="522900" indent="-342900">
              <a:buFont typeface="+mj-lt"/>
              <a:buAutoNum type="arabicPeriod"/>
              <a:defRPr sz="2000" b="1">
                <a:solidFill>
                  <a:schemeClr val="bg1"/>
                </a:solidFill>
              </a:defRPr>
            </a:lvl2pPr>
            <a:lvl3pPr marL="702900" indent="-342900">
              <a:buFont typeface="+mj-lt"/>
              <a:buAutoNum type="arabicPeriod"/>
              <a:defRPr sz="2000" b="1">
                <a:solidFill>
                  <a:schemeClr val="bg1"/>
                </a:solidFill>
              </a:defRPr>
            </a:lvl3pPr>
            <a:lvl4pPr marL="882900" indent="-342900">
              <a:buFont typeface="+mj-lt"/>
              <a:buAutoNum type="arabicPeriod"/>
              <a:defRPr sz="2000" b="1">
                <a:solidFill>
                  <a:schemeClr val="bg1"/>
                </a:solidFill>
              </a:defRPr>
            </a:lvl4pPr>
            <a:lvl5pPr marL="1062900" indent="-342900">
              <a:buFont typeface="+mj-lt"/>
              <a:buAutoNum type="arabicPeriod"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785710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710B8-9164-41B4-8DAE-ED192B72A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02558"/>
            <a:ext cx="6788732" cy="1461188"/>
          </a:xfrm>
        </p:spPr>
        <p:txBody>
          <a:bodyPr/>
          <a:lstStyle>
            <a:lvl1pPr>
              <a:defRPr>
                <a:solidFill>
                  <a:srgbClr val="F4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7D96D8-D0DE-455F-8473-3B88D86D16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43035" y="1076324"/>
            <a:ext cx="4525255" cy="605789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030059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91947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Blac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18243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82006-8F98-460F-A1AE-11516DB77E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9973" y="1237200"/>
            <a:ext cx="10079832" cy="2631887"/>
          </a:xfrm>
        </p:spPr>
        <p:txBody>
          <a:bodyPr anchor="b"/>
          <a:lstStyle>
            <a:lvl1pPr algn="ctr">
              <a:defRPr sz="5262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B6962B-7399-47E1-ACE4-961F60682A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9973" y="3970583"/>
            <a:ext cx="10079832" cy="1825171"/>
          </a:xfrm>
        </p:spPr>
        <p:txBody>
          <a:bodyPr/>
          <a:lstStyle>
            <a:lvl1pPr marL="0" indent="0" algn="ctr">
              <a:buNone/>
              <a:defRPr sz="2105"/>
            </a:lvl1pPr>
            <a:lvl2pPr marL="400964" indent="0" algn="ctr">
              <a:buNone/>
              <a:defRPr sz="1754"/>
            </a:lvl2pPr>
            <a:lvl3pPr marL="801929" indent="0" algn="ctr">
              <a:buNone/>
              <a:defRPr sz="1579"/>
            </a:lvl3pPr>
            <a:lvl4pPr marL="1202893" indent="0" algn="ctr">
              <a:buNone/>
              <a:defRPr sz="1403"/>
            </a:lvl4pPr>
            <a:lvl5pPr marL="1603858" indent="0" algn="ctr">
              <a:buNone/>
              <a:defRPr sz="1403"/>
            </a:lvl5pPr>
            <a:lvl6pPr marL="2004822" indent="0" algn="ctr">
              <a:buNone/>
              <a:defRPr sz="1403"/>
            </a:lvl6pPr>
            <a:lvl7pPr marL="2405786" indent="0" algn="ctr">
              <a:buNone/>
              <a:defRPr sz="1403"/>
            </a:lvl7pPr>
            <a:lvl8pPr marL="2806751" indent="0" algn="ctr">
              <a:buNone/>
              <a:defRPr sz="1403"/>
            </a:lvl8pPr>
            <a:lvl9pPr marL="3207715" indent="0" algn="ctr">
              <a:buNone/>
              <a:defRPr sz="1403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161502-AE45-4ED8-B02F-28DB548BD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EF1BE-41F8-49C6-8999-9DB78CC94DF1}" type="datetimeFigureOut">
              <a:rPr lang="en-AU" smtClean="0"/>
              <a:t>17/01/2021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DAE45-F7F8-4B6E-814C-EC11916E0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B5455C-3461-438B-8E1E-4DEBB253E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2150-5506-45CF-B570-A7964875EE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2076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ne detail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4BDC385-86AE-485A-889E-E3960641F5E2}"/>
              </a:ext>
            </a:extLst>
          </p:cNvPr>
          <p:cNvSpPr txBox="1"/>
          <p:nvPr userDrawn="1"/>
        </p:nvSpPr>
        <p:spPr>
          <a:xfrm>
            <a:off x="535050" y="2000786"/>
            <a:ext cx="1460891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AU" sz="1800" b="1" dirty="0">
                <a:solidFill>
                  <a:schemeClr val="bg1"/>
                </a:solidFill>
              </a:rPr>
              <a:t>Vineyard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285B5A-95F3-488D-8E69-07B90B01287C}"/>
              </a:ext>
            </a:extLst>
          </p:cNvPr>
          <p:cNvSpPr txBox="1"/>
          <p:nvPr userDrawn="1"/>
        </p:nvSpPr>
        <p:spPr>
          <a:xfrm>
            <a:off x="535049" y="4116251"/>
            <a:ext cx="197663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AU" sz="1800" b="1" dirty="0">
                <a:solidFill>
                  <a:schemeClr val="bg1"/>
                </a:solidFill>
              </a:rPr>
              <a:t>Winemaking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F410843-0643-426B-8E35-4C5531618D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5047" y="2562227"/>
            <a:ext cx="9733622" cy="134154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D55FFC5-FA66-43CE-86C7-AEB37C042D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5048" y="4698065"/>
            <a:ext cx="9733621" cy="139916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0" name="Holder 2">
            <a:extLst>
              <a:ext uri="{FF2B5EF4-FFF2-40B4-BE49-F238E27FC236}">
                <a16:creationId xmlns:a16="http://schemas.microsoft.com/office/drawing/2014/main" id="{AB7EA021-A2F1-4226-9E2D-A5CACDC86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048" y="863699"/>
            <a:ext cx="9733623" cy="1399166"/>
          </a:xfrm>
        </p:spPr>
        <p:txBody>
          <a:bodyPr lIns="0" tIns="0" rIns="0" bIns="0" anchor="t" anchorCtr="0"/>
          <a:lstStyle>
            <a:lvl1pPr>
              <a:lnSpc>
                <a:spcPct val="100000"/>
              </a:lnSpc>
              <a:defRPr sz="2500" b="1" i="0" cap="none">
                <a:solidFill>
                  <a:schemeClr val="tx1"/>
                </a:solidFill>
                <a:latin typeface="+mj-lt"/>
                <a:cs typeface="GT Walsheim Medium"/>
              </a:defRPr>
            </a:lvl1pPr>
          </a:lstStyle>
          <a:p>
            <a:r>
              <a:rPr lang="en-AU" dirty="0"/>
              <a:t>Click to add wine name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2F329-E6F6-4587-BF26-8F54E590A486}"/>
              </a:ext>
            </a:extLst>
          </p:cNvPr>
          <p:cNvSpPr/>
          <p:nvPr userDrawn="1"/>
        </p:nvSpPr>
        <p:spPr>
          <a:xfrm>
            <a:off x="535048" y="6689279"/>
            <a:ext cx="8087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800" b="1" dirty="0" err="1"/>
              <a:t>Alc</a:t>
            </a:r>
            <a:r>
              <a:rPr lang="en-AU" sz="1800" b="1" dirty="0"/>
              <a:t>:</a:t>
            </a:r>
            <a:endParaRPr lang="en-AU" sz="1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220150-BD9F-4B89-B420-78A49A5856E4}"/>
              </a:ext>
            </a:extLst>
          </p:cNvPr>
          <p:cNvSpPr/>
          <p:nvPr userDrawn="1"/>
        </p:nvSpPr>
        <p:spPr>
          <a:xfrm>
            <a:off x="2398174" y="6689278"/>
            <a:ext cx="56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800" b="1" dirty="0"/>
              <a:t>pH:</a:t>
            </a:r>
            <a:endParaRPr lang="en-AU" sz="1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3AEEE0-CB41-42B7-ADFF-DCE5B64C4D6F}"/>
              </a:ext>
            </a:extLst>
          </p:cNvPr>
          <p:cNvSpPr/>
          <p:nvPr userDrawn="1"/>
        </p:nvSpPr>
        <p:spPr>
          <a:xfrm>
            <a:off x="4168273" y="6689278"/>
            <a:ext cx="552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800" b="1" dirty="0"/>
              <a:t>TA:</a:t>
            </a:r>
            <a:endParaRPr lang="en-AU" sz="1800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2817C16-4C05-4EFB-BAE0-2356F0CAA3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3802" y="6736632"/>
            <a:ext cx="971814" cy="368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00.0%</a:t>
            </a:r>
            <a:endParaRPr lang="en-AU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01C0DB4D-3E50-4725-924B-23DEC65596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13900" y="6736632"/>
            <a:ext cx="971814" cy="368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0.00</a:t>
            </a:r>
            <a:endParaRPr lang="en-AU" dirty="0"/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D999728F-282C-4A71-8A90-9A52A398D8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84000" y="6736632"/>
            <a:ext cx="971814" cy="368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0.00</a:t>
            </a:r>
            <a:endParaRPr lang="en-A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D92950-07F7-4F40-A321-1D04ABD4B8EE}"/>
              </a:ext>
            </a:extLst>
          </p:cNvPr>
          <p:cNvSpPr txBox="1"/>
          <p:nvPr userDrawn="1"/>
        </p:nvSpPr>
        <p:spPr>
          <a:xfrm>
            <a:off x="433745" y="225851"/>
            <a:ext cx="132418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500" b="1" dirty="0">
                <a:solidFill>
                  <a:schemeClr val="bg1"/>
                </a:solidFill>
              </a:rPr>
              <a:t>WINE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E3595E8A-6264-4C04-8303-7F71784DAA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4364" y="272904"/>
            <a:ext cx="600063" cy="305243"/>
          </a:xfrm>
        </p:spPr>
        <p:txBody>
          <a:bodyPr/>
          <a:lstStyle>
            <a:lvl1pPr marL="0" indent="0">
              <a:buNone/>
              <a:defRPr sz="2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X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671991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5F3AFB2-35B5-45EA-ADB7-99809B7977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28626"/>
            <a:ext cx="6800705" cy="67056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D710B8-9164-41B4-8DAE-ED192B72A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1002559"/>
            <a:ext cx="6788731" cy="14611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4519159-7F80-4556-B96A-D53ECE5423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43035" y="1002559"/>
            <a:ext cx="4525256" cy="605789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38843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sting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3607690" y="955910"/>
            <a:ext cx="6561622" cy="1399166"/>
          </a:xfrm>
        </p:spPr>
        <p:txBody>
          <a:bodyPr lIns="0" tIns="0" rIns="0" bIns="0" anchor="t" anchorCtr="0"/>
          <a:lstStyle>
            <a:lvl1pPr>
              <a:lnSpc>
                <a:spcPct val="100000"/>
              </a:lnSpc>
              <a:defRPr sz="3197" b="1" i="0" cap="none">
                <a:solidFill>
                  <a:schemeClr val="tx1"/>
                </a:solidFill>
                <a:latin typeface="+mj-lt"/>
                <a:cs typeface="GT Walsheim Medium"/>
              </a:defRPr>
            </a:lvl1pPr>
          </a:lstStyle>
          <a:p>
            <a:r>
              <a:rPr lang="en-AU" dirty="0"/>
              <a:t>Click to add wine name</a:t>
            </a:r>
          </a:p>
        </p:txBody>
      </p:sp>
      <p:sp>
        <p:nvSpPr>
          <p:cNvPr id="10" name="Holder 3">
            <a:extLst>
              <a:ext uri="{FF2B5EF4-FFF2-40B4-BE49-F238E27FC236}">
                <a16:creationId xmlns:a16="http://schemas.microsoft.com/office/drawing/2014/main" id="{92469A0C-CF60-439D-BD30-B51F2F45D23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607693" y="2636463"/>
            <a:ext cx="6561622" cy="347511"/>
          </a:xfrm>
        </p:spPr>
        <p:txBody>
          <a:bodyPr lIns="0" tIns="0" rIns="0" bIns="0"/>
          <a:lstStyle>
            <a:lvl1pPr marL="0" indent="0">
              <a:buNone/>
              <a:defRPr sz="2315" b="0" i="0">
                <a:solidFill>
                  <a:schemeClr val="tx1"/>
                </a:solidFill>
                <a:latin typeface="+mn-lt"/>
                <a:cs typeface="GT Walsheim Medium"/>
              </a:defRPr>
            </a:lvl1pPr>
          </a:lstStyle>
          <a:p>
            <a:r>
              <a:rPr lang="en-AU" dirty="0"/>
              <a:t>Click to add location</a:t>
            </a:r>
          </a:p>
        </p:txBody>
      </p:sp>
      <p:sp>
        <p:nvSpPr>
          <p:cNvPr id="13" name="Holder 3">
            <a:extLst>
              <a:ext uri="{FF2B5EF4-FFF2-40B4-BE49-F238E27FC236}">
                <a16:creationId xmlns:a16="http://schemas.microsoft.com/office/drawing/2014/main" id="{FCF05362-2E30-4245-8F93-7DCA5A9B776F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3607693" y="3338857"/>
            <a:ext cx="6561622" cy="3847499"/>
          </a:xfrm>
        </p:spPr>
        <p:txBody>
          <a:bodyPr lIns="0" tIns="0" rIns="0" bIns="0"/>
          <a:lstStyle>
            <a:lvl1pPr marL="0" indent="0">
              <a:buNone/>
              <a:defRPr sz="1984" b="0" i="0">
                <a:solidFill>
                  <a:schemeClr val="tx1"/>
                </a:solidFill>
                <a:latin typeface="+mn-lt"/>
                <a:cs typeface="GT Walsheim Medium"/>
              </a:defRPr>
            </a:lvl1pPr>
          </a:lstStyle>
          <a:p>
            <a:endParaRPr lang="en-AU" dirty="0"/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D8AA01C7-FC11-4894-9BC5-76ECB5904818}"/>
              </a:ext>
            </a:extLst>
          </p:cNvPr>
          <p:cNvSpPr txBox="1">
            <a:spLocks/>
          </p:cNvSpPr>
          <p:nvPr userDrawn="1"/>
        </p:nvSpPr>
        <p:spPr>
          <a:xfrm>
            <a:off x="485466" y="6621752"/>
            <a:ext cx="2318995" cy="366985"/>
          </a:xfrm>
          <a:prstGeom prst="rect">
            <a:avLst/>
          </a:prstGeom>
        </p:spPr>
        <p:txBody>
          <a:bodyPr vert="horz" wrap="square" lIns="0" tIns="15964" rIns="0" bIns="0" rtlCol="0">
            <a:spAutoFit/>
          </a:bodyPr>
          <a:lstStyle>
            <a:lvl1pPr algn="l" defTabSz="100794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1" kern="1200" cap="all" baseline="0">
                <a:solidFill>
                  <a:srgbClr val="F4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5000"/>
              </a:lnSpc>
              <a:spcBef>
                <a:spcPts val="0"/>
              </a:spcBef>
            </a:pPr>
            <a:r>
              <a:rPr lang="en-AU" sz="3031" dirty="0">
                <a:solidFill>
                  <a:schemeClr val="bg1"/>
                </a:solidFill>
              </a:rPr>
              <a:t>TASTING</a:t>
            </a:r>
          </a:p>
        </p:txBody>
      </p:sp>
    </p:spTree>
    <p:extLst>
      <p:ext uri="{BB962C8B-B14F-4D97-AF65-F5344CB8AC3E}">
        <p14:creationId xmlns:p14="http://schemas.microsoft.com/office/powerpoint/2010/main" val="2974176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710B8-9164-41B4-8DAE-ED192B72A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1002558"/>
            <a:ext cx="6788731" cy="2182966"/>
          </a:xfrm>
        </p:spPr>
        <p:txBody>
          <a:bodyPr/>
          <a:lstStyle>
            <a:lvl1pPr>
              <a:defRPr>
                <a:solidFill>
                  <a:srgbClr val="F4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7D96D8-D0DE-455F-8473-3B88D86D16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43035" y="1076324"/>
            <a:ext cx="4525256" cy="605789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304963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409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ight summa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56C11-9544-449F-93E6-77C8298424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182" y="402483"/>
            <a:ext cx="12534958" cy="146118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flight name</a:t>
            </a:r>
            <a:endParaRPr lang="en-AU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53AC3FC-16B7-4C5C-B91C-DD6C05E57E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42757" y="2784101"/>
            <a:ext cx="8144610" cy="4161306"/>
          </a:xfrm>
        </p:spPr>
        <p:txBody>
          <a:bodyPr anchor="b" anchorCtr="0"/>
          <a:lstStyle>
            <a:lvl1pPr marL="342900" indent="-342900">
              <a:buFont typeface="+mj-lt"/>
              <a:buAutoNum type="arabicPeriod"/>
              <a:defRPr sz="2000" b="1">
                <a:solidFill>
                  <a:schemeClr val="bg1"/>
                </a:solidFill>
              </a:defRPr>
            </a:lvl1pPr>
            <a:lvl2pPr marL="522900" indent="-342900">
              <a:buFont typeface="+mj-lt"/>
              <a:buAutoNum type="arabicPeriod"/>
              <a:defRPr sz="2000" b="1">
                <a:solidFill>
                  <a:schemeClr val="bg1"/>
                </a:solidFill>
              </a:defRPr>
            </a:lvl2pPr>
            <a:lvl3pPr marL="702900" indent="-342900">
              <a:buFont typeface="+mj-lt"/>
              <a:buAutoNum type="arabicPeriod"/>
              <a:defRPr sz="2000" b="1">
                <a:solidFill>
                  <a:schemeClr val="bg1"/>
                </a:solidFill>
              </a:defRPr>
            </a:lvl3pPr>
            <a:lvl4pPr marL="882900" indent="-342900">
              <a:buFont typeface="+mj-lt"/>
              <a:buAutoNum type="arabicPeriod"/>
              <a:defRPr sz="2000" b="1">
                <a:solidFill>
                  <a:schemeClr val="bg1"/>
                </a:solidFill>
              </a:defRPr>
            </a:lvl4pPr>
            <a:lvl5pPr marL="1062900" indent="-342900">
              <a:buFont typeface="+mj-lt"/>
              <a:buAutoNum type="arabicPeriod"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02638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710B8-9164-41B4-8DAE-ED192B72A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02558"/>
            <a:ext cx="6788732" cy="1461188"/>
          </a:xfrm>
        </p:spPr>
        <p:txBody>
          <a:bodyPr/>
          <a:lstStyle>
            <a:lvl1pPr>
              <a:defRPr>
                <a:solidFill>
                  <a:srgbClr val="F4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7D96D8-D0DE-455F-8473-3B88D86D16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43035" y="1076324"/>
            <a:ext cx="4525255" cy="605789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30166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0445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Blac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038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5F3AFB2-35B5-45EA-ADB7-99809B7977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428625"/>
            <a:ext cx="6800705" cy="67056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D710B8-9164-41B4-8DAE-ED192B72A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02558"/>
            <a:ext cx="6788732" cy="14611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4519159-7F80-4556-B96A-D53ECE5423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43035" y="1076324"/>
            <a:ext cx="4525255" cy="605789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71221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ne detail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4BDC385-86AE-485A-889E-E3960641F5E2}"/>
              </a:ext>
            </a:extLst>
          </p:cNvPr>
          <p:cNvSpPr txBox="1"/>
          <p:nvPr userDrawn="1"/>
        </p:nvSpPr>
        <p:spPr>
          <a:xfrm>
            <a:off x="535050" y="2000786"/>
            <a:ext cx="1460891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AU" sz="1800" b="1" dirty="0">
                <a:solidFill>
                  <a:schemeClr val="bg1"/>
                </a:solidFill>
              </a:rPr>
              <a:t>Vineyard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285B5A-95F3-488D-8E69-07B90B01287C}"/>
              </a:ext>
            </a:extLst>
          </p:cNvPr>
          <p:cNvSpPr txBox="1"/>
          <p:nvPr userDrawn="1"/>
        </p:nvSpPr>
        <p:spPr>
          <a:xfrm>
            <a:off x="535049" y="4116251"/>
            <a:ext cx="197663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AU" sz="1800" b="1" dirty="0">
                <a:solidFill>
                  <a:schemeClr val="bg1"/>
                </a:solidFill>
              </a:rPr>
              <a:t>Winemaking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F410843-0643-426B-8E35-4C5531618D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5047" y="2562227"/>
            <a:ext cx="9733622" cy="134154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D55FFC5-FA66-43CE-86C7-AEB37C042D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5048" y="4698065"/>
            <a:ext cx="9733621" cy="139916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0" name="Holder 2">
            <a:extLst>
              <a:ext uri="{FF2B5EF4-FFF2-40B4-BE49-F238E27FC236}">
                <a16:creationId xmlns:a16="http://schemas.microsoft.com/office/drawing/2014/main" id="{AB7EA021-A2F1-4226-9E2D-A5CACDC86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048" y="863699"/>
            <a:ext cx="9733623" cy="1399166"/>
          </a:xfrm>
        </p:spPr>
        <p:txBody>
          <a:bodyPr lIns="0" tIns="0" rIns="0" bIns="0" anchor="t" anchorCtr="0"/>
          <a:lstStyle>
            <a:lvl1pPr>
              <a:lnSpc>
                <a:spcPct val="100000"/>
              </a:lnSpc>
              <a:defRPr sz="2500" b="1" i="0" cap="none">
                <a:solidFill>
                  <a:schemeClr val="tx1"/>
                </a:solidFill>
                <a:latin typeface="+mj-lt"/>
                <a:cs typeface="GT Walsheim Medium"/>
              </a:defRPr>
            </a:lvl1pPr>
          </a:lstStyle>
          <a:p>
            <a:r>
              <a:rPr lang="en-AU" dirty="0"/>
              <a:t>Click to add wine name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2F329-E6F6-4587-BF26-8F54E590A486}"/>
              </a:ext>
            </a:extLst>
          </p:cNvPr>
          <p:cNvSpPr/>
          <p:nvPr userDrawn="1"/>
        </p:nvSpPr>
        <p:spPr>
          <a:xfrm>
            <a:off x="535048" y="6689279"/>
            <a:ext cx="8087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800" b="1" dirty="0" err="1"/>
              <a:t>Alc</a:t>
            </a:r>
            <a:r>
              <a:rPr lang="en-AU" sz="1800" b="1" dirty="0"/>
              <a:t>:</a:t>
            </a:r>
            <a:endParaRPr lang="en-AU" sz="1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220150-BD9F-4B89-B420-78A49A5856E4}"/>
              </a:ext>
            </a:extLst>
          </p:cNvPr>
          <p:cNvSpPr/>
          <p:nvPr userDrawn="1"/>
        </p:nvSpPr>
        <p:spPr>
          <a:xfrm>
            <a:off x="2398174" y="6689278"/>
            <a:ext cx="56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800" b="1" dirty="0"/>
              <a:t>pH:</a:t>
            </a:r>
            <a:endParaRPr lang="en-AU" sz="1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3AEEE0-CB41-42B7-ADFF-DCE5B64C4D6F}"/>
              </a:ext>
            </a:extLst>
          </p:cNvPr>
          <p:cNvSpPr/>
          <p:nvPr userDrawn="1"/>
        </p:nvSpPr>
        <p:spPr>
          <a:xfrm>
            <a:off x="4168273" y="6689278"/>
            <a:ext cx="552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800" b="1" dirty="0"/>
              <a:t>TA:</a:t>
            </a:r>
            <a:endParaRPr lang="en-AU" sz="1800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2817C16-4C05-4EFB-BAE0-2356F0CAA3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3802" y="6736632"/>
            <a:ext cx="971814" cy="368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00.0%</a:t>
            </a:r>
            <a:endParaRPr lang="en-AU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01C0DB4D-3E50-4725-924B-23DEC65596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13900" y="6736632"/>
            <a:ext cx="971814" cy="368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0.00</a:t>
            </a:r>
            <a:endParaRPr lang="en-AU" dirty="0"/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D999728F-282C-4A71-8A90-9A52A398D8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84000" y="6736632"/>
            <a:ext cx="971814" cy="368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0.00</a:t>
            </a:r>
            <a:endParaRPr lang="en-A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D92950-07F7-4F40-A321-1D04ABD4B8EE}"/>
              </a:ext>
            </a:extLst>
          </p:cNvPr>
          <p:cNvSpPr txBox="1"/>
          <p:nvPr userDrawn="1"/>
        </p:nvSpPr>
        <p:spPr>
          <a:xfrm>
            <a:off x="433745" y="225851"/>
            <a:ext cx="132418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500" b="1" dirty="0">
                <a:solidFill>
                  <a:schemeClr val="bg1"/>
                </a:solidFill>
              </a:rPr>
              <a:t>WINE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E3595E8A-6264-4C04-8303-7F71784DAA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4364" y="272904"/>
            <a:ext cx="600063" cy="305243"/>
          </a:xfrm>
        </p:spPr>
        <p:txBody>
          <a:bodyPr/>
          <a:lstStyle>
            <a:lvl1pPr marL="0" indent="0">
              <a:buNone/>
              <a:defRPr sz="2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X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79925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ight summar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56C11-9544-449F-93E6-77C8298424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182" y="402483"/>
            <a:ext cx="12534958" cy="146118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flight name</a:t>
            </a:r>
            <a:endParaRPr lang="en-AU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53AC3FC-16B7-4C5C-B91C-DD6C05E57E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42757" y="2784101"/>
            <a:ext cx="8144610" cy="4161306"/>
          </a:xfrm>
        </p:spPr>
        <p:txBody>
          <a:bodyPr anchor="b" anchorCtr="0"/>
          <a:lstStyle>
            <a:lvl1pPr marL="342900" indent="-342900">
              <a:buFont typeface="+mj-lt"/>
              <a:buAutoNum type="arabicPeriod"/>
              <a:defRPr sz="2000" b="1">
                <a:solidFill>
                  <a:schemeClr val="bg1"/>
                </a:solidFill>
              </a:defRPr>
            </a:lvl1pPr>
            <a:lvl2pPr marL="522900" indent="-342900">
              <a:buFont typeface="+mj-lt"/>
              <a:buAutoNum type="arabicPeriod"/>
              <a:defRPr sz="2000" b="1">
                <a:solidFill>
                  <a:schemeClr val="bg1"/>
                </a:solidFill>
              </a:defRPr>
            </a:lvl2pPr>
            <a:lvl3pPr marL="702900" indent="-342900">
              <a:buFont typeface="+mj-lt"/>
              <a:buAutoNum type="arabicPeriod"/>
              <a:defRPr sz="2000" b="1">
                <a:solidFill>
                  <a:schemeClr val="bg1"/>
                </a:solidFill>
              </a:defRPr>
            </a:lvl3pPr>
            <a:lvl4pPr marL="882900" indent="-342900">
              <a:buFont typeface="+mj-lt"/>
              <a:buAutoNum type="arabicPeriod"/>
              <a:defRPr sz="2000" b="1">
                <a:solidFill>
                  <a:schemeClr val="bg1"/>
                </a:solidFill>
              </a:defRPr>
            </a:lvl4pPr>
            <a:lvl5pPr marL="1062900" indent="-342900">
              <a:buFont typeface="+mj-lt"/>
              <a:buAutoNum type="arabicPeriod"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85121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0B58A3-E193-4684-ABCE-DF0A8B6CD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09" y="402483"/>
            <a:ext cx="12534958" cy="1461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F38D3A-1279-4066-93F5-53800A7962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409" y="2012414"/>
            <a:ext cx="12534958" cy="47965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A2CD7-A72C-495B-9228-0E077D24D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409" y="7006702"/>
            <a:ext cx="3023949" cy="4024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2169B3B-8761-4204-AA5A-11BC84B55C93}" type="datetimeFigureOut">
              <a:rPr lang="en-AU" smtClean="0"/>
              <a:pPr/>
              <a:t>17/01/2021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43B1A-E254-4E8E-8D77-9053126860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51927" y="7006702"/>
            <a:ext cx="4535924" cy="4024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6D85B-9034-49C5-A86E-714985BCC2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63418" y="7006702"/>
            <a:ext cx="3023949" cy="4024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6316B6A-336A-44FF-82DA-A4D1594FA055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1075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9" r:id="rId2"/>
    <p:sldLayoutId id="2147483670" r:id="rId3"/>
    <p:sldLayoutId id="2147483657" r:id="rId4"/>
    <p:sldLayoutId id="2147483655" r:id="rId5"/>
    <p:sldLayoutId id="2147483671" r:id="rId6"/>
  </p:sldLayoutIdLst>
  <p:txStyles>
    <p:titleStyle>
      <a:lvl1pPr algn="l" defTabSz="1007943" rtl="0" eaLnBrk="1" latinLnBrk="0" hangingPunct="1">
        <a:lnSpc>
          <a:spcPct val="80000"/>
        </a:lnSpc>
        <a:spcBef>
          <a:spcPct val="0"/>
        </a:spcBef>
        <a:buNone/>
        <a:defRPr sz="6000" b="1" kern="1200" cap="all" baseline="0">
          <a:solidFill>
            <a:srgbClr val="F40000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1007943" rtl="0" eaLnBrk="1" latinLnBrk="0" hangingPunct="1">
        <a:lnSpc>
          <a:spcPct val="100000"/>
        </a:lnSpc>
        <a:spcBef>
          <a:spcPts val="600"/>
        </a:spcBef>
        <a:buClr>
          <a:srgbClr val="F40000"/>
        </a:buClr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1007943" rtl="0" eaLnBrk="1" latinLnBrk="0" hangingPunct="1">
        <a:lnSpc>
          <a:spcPct val="100000"/>
        </a:lnSpc>
        <a:spcBef>
          <a:spcPts val="0"/>
        </a:spcBef>
        <a:buClrTx/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1007943" rtl="0" eaLnBrk="1" latinLnBrk="0" hangingPunct="1">
        <a:lnSpc>
          <a:spcPct val="100000"/>
        </a:lnSpc>
        <a:spcBef>
          <a:spcPts val="0"/>
        </a:spcBef>
        <a:buClrTx/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1007943" rtl="0" eaLnBrk="1" latinLnBrk="0" hangingPunct="1">
        <a:lnSpc>
          <a:spcPct val="100000"/>
        </a:lnSpc>
        <a:spcBef>
          <a:spcPts val="0"/>
        </a:spcBef>
        <a:buClrTx/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1007943" rtl="0" eaLnBrk="1" latinLnBrk="0" hangingPunct="1">
        <a:lnSpc>
          <a:spcPct val="100000"/>
        </a:lnSpc>
        <a:spcBef>
          <a:spcPts val="0"/>
        </a:spcBef>
        <a:buClrTx/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0B58A3-E193-4684-ABCE-DF0A8B6CD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09" y="402483"/>
            <a:ext cx="12534958" cy="1461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F38D3A-1279-4066-93F5-53800A7962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409" y="2012414"/>
            <a:ext cx="12534958" cy="47965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A2CD7-A72C-495B-9228-0E077D24D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409" y="7006702"/>
            <a:ext cx="3023949" cy="4024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2169B3B-8761-4204-AA5A-11BC84B55C93}" type="datetimeFigureOut">
              <a:rPr lang="en-AU" smtClean="0"/>
              <a:pPr/>
              <a:t>17/01/2021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43B1A-E254-4E8E-8D77-9053126860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51927" y="7006702"/>
            <a:ext cx="4535924" cy="4024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6D85B-9034-49C5-A86E-714985BCC2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63418" y="7006702"/>
            <a:ext cx="3023949" cy="4024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6316B6A-336A-44FF-82DA-A4D1594FA055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3575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</p:sldLayoutIdLst>
  <p:txStyles>
    <p:titleStyle>
      <a:lvl1pPr algn="l" defTabSz="1007943" rtl="0" eaLnBrk="1" latinLnBrk="0" hangingPunct="1">
        <a:lnSpc>
          <a:spcPct val="80000"/>
        </a:lnSpc>
        <a:spcBef>
          <a:spcPct val="0"/>
        </a:spcBef>
        <a:buNone/>
        <a:defRPr sz="6000" b="1" kern="1200" cap="all" baseline="0">
          <a:solidFill>
            <a:srgbClr val="F40000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1007943" rtl="0" eaLnBrk="1" latinLnBrk="0" hangingPunct="1">
        <a:lnSpc>
          <a:spcPct val="100000"/>
        </a:lnSpc>
        <a:spcBef>
          <a:spcPts val="600"/>
        </a:spcBef>
        <a:buClr>
          <a:srgbClr val="F40000"/>
        </a:buClr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1007943" rtl="0" eaLnBrk="1" latinLnBrk="0" hangingPunct="1">
        <a:lnSpc>
          <a:spcPct val="100000"/>
        </a:lnSpc>
        <a:spcBef>
          <a:spcPts val="0"/>
        </a:spcBef>
        <a:buClrTx/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1007943" rtl="0" eaLnBrk="1" latinLnBrk="0" hangingPunct="1">
        <a:lnSpc>
          <a:spcPct val="100000"/>
        </a:lnSpc>
        <a:spcBef>
          <a:spcPts val="0"/>
        </a:spcBef>
        <a:buClrTx/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1007943" rtl="0" eaLnBrk="1" latinLnBrk="0" hangingPunct="1">
        <a:lnSpc>
          <a:spcPct val="100000"/>
        </a:lnSpc>
        <a:spcBef>
          <a:spcPts val="0"/>
        </a:spcBef>
        <a:buClrTx/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1007943" rtl="0" eaLnBrk="1" latinLnBrk="0" hangingPunct="1">
        <a:lnSpc>
          <a:spcPct val="100000"/>
        </a:lnSpc>
        <a:spcBef>
          <a:spcPts val="0"/>
        </a:spcBef>
        <a:buClrTx/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0B58A3-E193-4684-ABCE-DF0A8B6CD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09" y="402483"/>
            <a:ext cx="12534958" cy="1461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F38D3A-1279-4066-93F5-53800A7962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409" y="2012414"/>
            <a:ext cx="12534958" cy="47965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A2CD7-A72C-495B-9228-0E077D24D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409" y="7006702"/>
            <a:ext cx="3023949" cy="4024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2169B3B-8761-4204-AA5A-11BC84B55C93}" type="datetimeFigureOut">
              <a:rPr lang="en-AU" smtClean="0"/>
              <a:pPr/>
              <a:t>17/01/2021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43B1A-E254-4E8E-8D77-9053126860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51927" y="7006702"/>
            <a:ext cx="4535924" cy="4024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6D85B-9034-49C5-A86E-714985BCC2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63418" y="7006702"/>
            <a:ext cx="3023949" cy="4024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6316B6A-336A-44FF-82DA-A4D1594FA055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7811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</p:sldLayoutIdLst>
  <p:txStyles>
    <p:titleStyle>
      <a:lvl1pPr algn="l" defTabSz="1007943" rtl="0" eaLnBrk="1" latinLnBrk="0" hangingPunct="1">
        <a:lnSpc>
          <a:spcPct val="80000"/>
        </a:lnSpc>
        <a:spcBef>
          <a:spcPct val="0"/>
        </a:spcBef>
        <a:buNone/>
        <a:defRPr sz="6000" b="1" kern="1200" cap="all" baseline="0">
          <a:solidFill>
            <a:srgbClr val="F40000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1007943" rtl="0" eaLnBrk="1" latinLnBrk="0" hangingPunct="1">
        <a:lnSpc>
          <a:spcPct val="100000"/>
        </a:lnSpc>
        <a:spcBef>
          <a:spcPts val="600"/>
        </a:spcBef>
        <a:buClr>
          <a:srgbClr val="F40000"/>
        </a:buClr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1007943" rtl="0" eaLnBrk="1" latinLnBrk="0" hangingPunct="1">
        <a:lnSpc>
          <a:spcPct val="100000"/>
        </a:lnSpc>
        <a:spcBef>
          <a:spcPts val="0"/>
        </a:spcBef>
        <a:buClrTx/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1007943" rtl="0" eaLnBrk="1" latinLnBrk="0" hangingPunct="1">
        <a:lnSpc>
          <a:spcPct val="100000"/>
        </a:lnSpc>
        <a:spcBef>
          <a:spcPts val="0"/>
        </a:spcBef>
        <a:buClrTx/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1007943" rtl="0" eaLnBrk="1" latinLnBrk="0" hangingPunct="1">
        <a:lnSpc>
          <a:spcPct val="100000"/>
        </a:lnSpc>
        <a:spcBef>
          <a:spcPts val="0"/>
        </a:spcBef>
        <a:buClrTx/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1007943" rtl="0" eaLnBrk="1" latinLnBrk="0" hangingPunct="1">
        <a:lnSpc>
          <a:spcPct val="100000"/>
        </a:lnSpc>
        <a:spcBef>
          <a:spcPts val="0"/>
        </a:spcBef>
        <a:buClrTx/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0B58A3-E193-4684-ABCE-DF0A8B6CD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08" y="402484"/>
            <a:ext cx="12534959" cy="1461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F38D3A-1279-4066-93F5-53800A7962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408" y="2012414"/>
            <a:ext cx="12534959" cy="47965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A2CD7-A72C-495B-9228-0E077D24D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409" y="7006701"/>
            <a:ext cx="3023949" cy="4024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58">
                <a:solidFill>
                  <a:schemeClr val="tx1"/>
                </a:solidFill>
              </a:defRPr>
            </a:lvl1pPr>
          </a:lstStyle>
          <a:p>
            <a:fld id="{42169B3B-8761-4204-AA5A-11BC84B55C93}" type="datetimeFigureOut">
              <a:rPr lang="en-AU" smtClean="0"/>
              <a:pPr/>
              <a:t>17/01/2021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43B1A-E254-4E8E-8D77-9053126860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51927" y="7006701"/>
            <a:ext cx="4535924" cy="4024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58">
                <a:solidFill>
                  <a:schemeClr val="tx1"/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6D85B-9034-49C5-A86E-714985BCC2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63418" y="7006701"/>
            <a:ext cx="3023949" cy="4024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58">
                <a:solidFill>
                  <a:schemeClr val="tx1"/>
                </a:solidFill>
              </a:defRPr>
            </a:lvl1pPr>
          </a:lstStyle>
          <a:p>
            <a:fld id="{E6316B6A-336A-44FF-82DA-A4D1594FA055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39876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</p:sldLayoutIdLst>
  <p:txStyles>
    <p:titleStyle>
      <a:lvl1pPr algn="l" defTabSz="1266923" rtl="0" eaLnBrk="1" latinLnBrk="0" hangingPunct="1">
        <a:lnSpc>
          <a:spcPct val="80000"/>
        </a:lnSpc>
        <a:spcBef>
          <a:spcPct val="0"/>
        </a:spcBef>
        <a:buNone/>
        <a:defRPr sz="6063" b="1" kern="1200" cap="all" baseline="0">
          <a:solidFill>
            <a:srgbClr val="F40000"/>
          </a:solidFill>
          <a:latin typeface="+mj-lt"/>
          <a:ea typeface="+mj-ea"/>
          <a:cs typeface="+mj-cs"/>
        </a:defRPr>
      </a:lvl1pPr>
    </p:titleStyle>
    <p:bodyStyle>
      <a:lvl1pPr marL="226249" indent="-226249" algn="l" defTabSz="1266923" rtl="0" eaLnBrk="1" latinLnBrk="0" hangingPunct="1">
        <a:lnSpc>
          <a:spcPct val="100000"/>
        </a:lnSpc>
        <a:spcBef>
          <a:spcPts val="754"/>
        </a:spcBef>
        <a:buClr>
          <a:srgbClr val="F40000"/>
        </a:buClr>
        <a:buFont typeface="Arial" panose="020B0604020202020204" pitchFamily="34" charset="0"/>
        <a:buChar char="-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452499" indent="-226249" algn="l" defTabSz="1266923" rtl="0" eaLnBrk="1" latinLnBrk="0" hangingPunct="1">
        <a:lnSpc>
          <a:spcPct val="100000"/>
        </a:lnSpc>
        <a:spcBef>
          <a:spcPts val="0"/>
        </a:spcBef>
        <a:buClrTx/>
        <a:buFont typeface="Arial" panose="020B0604020202020204" pitchFamily="34" charset="0"/>
        <a:buChar char="-"/>
        <a:defRPr sz="2315" kern="1200">
          <a:solidFill>
            <a:schemeClr val="tx1"/>
          </a:solidFill>
          <a:latin typeface="+mn-lt"/>
          <a:ea typeface="+mn-ea"/>
          <a:cs typeface="+mn-cs"/>
        </a:defRPr>
      </a:lvl2pPr>
      <a:lvl3pPr marL="678748" indent="-226249" algn="l" defTabSz="1266923" rtl="0" eaLnBrk="1" latinLnBrk="0" hangingPunct="1">
        <a:lnSpc>
          <a:spcPct val="100000"/>
        </a:lnSpc>
        <a:spcBef>
          <a:spcPts val="0"/>
        </a:spcBef>
        <a:buClrTx/>
        <a:buFont typeface="Arial" panose="020B0604020202020204" pitchFamily="34" charset="0"/>
        <a:buChar char="-"/>
        <a:defRPr sz="2315" kern="1200">
          <a:solidFill>
            <a:schemeClr val="tx1"/>
          </a:solidFill>
          <a:latin typeface="+mn-lt"/>
          <a:ea typeface="+mn-ea"/>
          <a:cs typeface="+mn-cs"/>
        </a:defRPr>
      </a:lvl3pPr>
      <a:lvl4pPr marL="904996" indent="-226249" algn="l" defTabSz="1266923" rtl="0" eaLnBrk="1" latinLnBrk="0" hangingPunct="1">
        <a:lnSpc>
          <a:spcPct val="100000"/>
        </a:lnSpc>
        <a:spcBef>
          <a:spcPts val="0"/>
        </a:spcBef>
        <a:buClrTx/>
        <a:buFont typeface="Arial" panose="020B0604020202020204" pitchFamily="34" charset="0"/>
        <a:buChar char="-"/>
        <a:defRPr sz="2315" kern="1200">
          <a:solidFill>
            <a:schemeClr val="tx1"/>
          </a:solidFill>
          <a:latin typeface="+mn-lt"/>
          <a:ea typeface="+mn-ea"/>
          <a:cs typeface="+mn-cs"/>
        </a:defRPr>
      </a:lvl4pPr>
      <a:lvl5pPr marL="1131245" indent="-226249" algn="l" defTabSz="1266923" rtl="0" eaLnBrk="1" latinLnBrk="0" hangingPunct="1">
        <a:lnSpc>
          <a:spcPct val="100000"/>
        </a:lnSpc>
        <a:spcBef>
          <a:spcPts val="0"/>
        </a:spcBef>
        <a:buClrTx/>
        <a:buFont typeface="Arial" panose="020B0604020202020204" pitchFamily="34" charset="0"/>
        <a:buChar char="-"/>
        <a:defRPr sz="2315" kern="1200">
          <a:solidFill>
            <a:schemeClr val="tx1"/>
          </a:solidFill>
          <a:latin typeface="+mn-lt"/>
          <a:ea typeface="+mn-ea"/>
          <a:cs typeface="+mn-cs"/>
        </a:defRPr>
      </a:lvl5pPr>
      <a:lvl6pPr marL="3484040" indent="-316730" algn="l" defTabSz="1266923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495" kern="1200">
          <a:solidFill>
            <a:schemeClr val="tx1"/>
          </a:solidFill>
          <a:latin typeface="+mn-lt"/>
          <a:ea typeface="+mn-ea"/>
          <a:cs typeface="+mn-cs"/>
        </a:defRPr>
      </a:lvl6pPr>
      <a:lvl7pPr marL="4117499" indent="-316730" algn="l" defTabSz="1266923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495" kern="1200">
          <a:solidFill>
            <a:schemeClr val="tx1"/>
          </a:solidFill>
          <a:latin typeface="+mn-lt"/>
          <a:ea typeface="+mn-ea"/>
          <a:cs typeface="+mn-cs"/>
        </a:defRPr>
      </a:lvl7pPr>
      <a:lvl8pPr marL="4750962" indent="-316730" algn="l" defTabSz="1266923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495" kern="1200">
          <a:solidFill>
            <a:schemeClr val="tx1"/>
          </a:solidFill>
          <a:latin typeface="+mn-lt"/>
          <a:ea typeface="+mn-ea"/>
          <a:cs typeface="+mn-cs"/>
        </a:defRPr>
      </a:lvl8pPr>
      <a:lvl9pPr marL="5384422" indent="-316730" algn="l" defTabSz="1266923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4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66923" rtl="0" eaLnBrk="1" latinLnBrk="0" hangingPunct="1">
        <a:defRPr sz="2495" kern="1200">
          <a:solidFill>
            <a:schemeClr val="tx1"/>
          </a:solidFill>
          <a:latin typeface="+mn-lt"/>
          <a:ea typeface="+mn-ea"/>
          <a:cs typeface="+mn-cs"/>
        </a:defRPr>
      </a:lvl1pPr>
      <a:lvl2pPr marL="633462" algn="l" defTabSz="1266923" rtl="0" eaLnBrk="1" latinLnBrk="0" hangingPunct="1">
        <a:defRPr sz="2495" kern="1200">
          <a:solidFill>
            <a:schemeClr val="tx1"/>
          </a:solidFill>
          <a:latin typeface="+mn-lt"/>
          <a:ea typeface="+mn-ea"/>
          <a:cs typeface="+mn-cs"/>
        </a:defRPr>
      </a:lvl2pPr>
      <a:lvl3pPr marL="1266923" algn="l" defTabSz="1266923" rtl="0" eaLnBrk="1" latinLnBrk="0" hangingPunct="1">
        <a:defRPr sz="2495" kern="1200">
          <a:solidFill>
            <a:schemeClr val="tx1"/>
          </a:solidFill>
          <a:latin typeface="+mn-lt"/>
          <a:ea typeface="+mn-ea"/>
          <a:cs typeface="+mn-cs"/>
        </a:defRPr>
      </a:lvl3pPr>
      <a:lvl4pPr marL="1900385" algn="l" defTabSz="1266923" rtl="0" eaLnBrk="1" latinLnBrk="0" hangingPunct="1">
        <a:defRPr sz="2495" kern="1200">
          <a:solidFill>
            <a:schemeClr val="tx1"/>
          </a:solidFill>
          <a:latin typeface="+mn-lt"/>
          <a:ea typeface="+mn-ea"/>
          <a:cs typeface="+mn-cs"/>
        </a:defRPr>
      </a:lvl4pPr>
      <a:lvl5pPr marL="2533846" algn="l" defTabSz="1266923" rtl="0" eaLnBrk="1" latinLnBrk="0" hangingPunct="1">
        <a:defRPr sz="2495" kern="1200">
          <a:solidFill>
            <a:schemeClr val="tx1"/>
          </a:solidFill>
          <a:latin typeface="+mn-lt"/>
          <a:ea typeface="+mn-ea"/>
          <a:cs typeface="+mn-cs"/>
        </a:defRPr>
      </a:lvl5pPr>
      <a:lvl6pPr marL="3167308" algn="l" defTabSz="1266923" rtl="0" eaLnBrk="1" latinLnBrk="0" hangingPunct="1">
        <a:defRPr sz="2495" kern="1200">
          <a:solidFill>
            <a:schemeClr val="tx1"/>
          </a:solidFill>
          <a:latin typeface="+mn-lt"/>
          <a:ea typeface="+mn-ea"/>
          <a:cs typeface="+mn-cs"/>
        </a:defRPr>
      </a:lvl6pPr>
      <a:lvl7pPr marL="3800769" algn="l" defTabSz="1266923" rtl="0" eaLnBrk="1" latinLnBrk="0" hangingPunct="1">
        <a:defRPr sz="2495" kern="1200">
          <a:solidFill>
            <a:schemeClr val="tx1"/>
          </a:solidFill>
          <a:latin typeface="+mn-lt"/>
          <a:ea typeface="+mn-ea"/>
          <a:cs typeface="+mn-cs"/>
        </a:defRPr>
      </a:lvl7pPr>
      <a:lvl8pPr marL="4434231" algn="l" defTabSz="1266923" rtl="0" eaLnBrk="1" latinLnBrk="0" hangingPunct="1">
        <a:defRPr sz="2495" kern="1200">
          <a:solidFill>
            <a:schemeClr val="tx1"/>
          </a:solidFill>
          <a:latin typeface="+mn-lt"/>
          <a:ea typeface="+mn-ea"/>
          <a:cs typeface="+mn-cs"/>
        </a:defRPr>
      </a:lvl8pPr>
      <a:lvl9pPr marL="5067691" algn="l" defTabSz="1266923" rtl="0" eaLnBrk="1" latinLnBrk="0" hangingPunct="1">
        <a:defRPr sz="24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42C5E294-97F2-4F8D-AC5F-BEE4DB989B84}"/>
              </a:ext>
            </a:extLst>
          </p:cNvPr>
          <p:cNvSpPr txBox="1"/>
          <p:nvPr/>
        </p:nvSpPr>
        <p:spPr>
          <a:xfrm>
            <a:off x="1373983" y="1254867"/>
            <a:ext cx="10215717" cy="1166986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tabLst>
                <a:tab pos="1826895" algn="l"/>
                <a:tab pos="2731135" algn="l"/>
                <a:tab pos="3312160" algn="l"/>
                <a:tab pos="4130040" algn="l"/>
                <a:tab pos="5888355" algn="l"/>
                <a:tab pos="6730365" algn="l"/>
              </a:tabLst>
            </a:pPr>
            <a:r>
              <a:rPr lang="en-US" sz="6900" b="1" spc="500" dirty="0">
                <a:latin typeface="+mj-lt"/>
                <a:cs typeface="Hellix"/>
              </a:rPr>
              <a:t>HERITAGE AND PLACE</a:t>
            </a:r>
          </a:p>
          <a:p>
            <a:pPr>
              <a:tabLst>
                <a:tab pos="1826895" algn="l"/>
                <a:tab pos="2731135" algn="l"/>
                <a:tab pos="3312160" algn="l"/>
                <a:tab pos="4130040" algn="l"/>
                <a:tab pos="5888355" algn="l"/>
                <a:tab pos="6730365" algn="l"/>
              </a:tabLst>
            </a:pPr>
            <a:r>
              <a:rPr lang="en-US" sz="3250" b="1" kern="700" spc="300" dirty="0">
                <a:solidFill>
                  <a:srgbClr val="F40000"/>
                </a:solidFill>
                <a:latin typeface="+mj-lt"/>
                <a:cs typeface="Hellix"/>
              </a:rPr>
              <a:t>    UNDERSTANDING SHIRAZ REGIONALITY</a:t>
            </a: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10072570-8A2A-46D6-90E7-B20A5AEAAC2F}"/>
              </a:ext>
            </a:extLst>
          </p:cNvPr>
          <p:cNvSpPr txBox="1"/>
          <p:nvPr/>
        </p:nvSpPr>
        <p:spPr>
          <a:xfrm rot="21439887">
            <a:off x="8309245" y="6891174"/>
            <a:ext cx="3228448" cy="381515"/>
          </a:xfrm>
          <a:prstGeom prst="rect">
            <a:avLst/>
          </a:prstGeom>
        </p:spPr>
        <p:txBody>
          <a:bodyPr vert="horz" wrap="none" lIns="0" tIns="12065" rIns="0" bIns="0" rtlCol="0">
            <a:spAutoFit/>
          </a:bodyPr>
          <a:lstStyle/>
          <a:p>
            <a:pPr algn="ctr" defTabSz="914217"/>
            <a:r>
              <a:rPr lang="en-AU" sz="2400" b="1" dirty="0">
                <a:solidFill>
                  <a:schemeClr val="bg1"/>
                </a:solidFill>
                <a:latin typeface="Mistral" panose="03090702030407020403" pitchFamily="66" charset="0"/>
                <a:cs typeface="Colors Of Autumn"/>
              </a:rPr>
              <a:t>AUSTRALIAN WINE DISCOVERED</a:t>
            </a:r>
            <a:endParaRPr sz="2400" b="1" dirty="0">
              <a:solidFill>
                <a:schemeClr val="bg1"/>
              </a:solidFill>
              <a:latin typeface="Mistral" panose="03090702030407020403" pitchFamily="66" charset="0"/>
              <a:cs typeface="Colors Of Autumn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3826366-A083-44D3-8115-27620C60FAC9}"/>
              </a:ext>
            </a:extLst>
          </p:cNvPr>
          <p:cNvSpPr txBox="1">
            <a:spLocks/>
          </p:cNvSpPr>
          <p:nvPr/>
        </p:nvSpPr>
        <p:spPr>
          <a:xfrm>
            <a:off x="2435786" y="3312931"/>
            <a:ext cx="10006585" cy="2234637"/>
          </a:xfrm>
          <a:prstGeom prst="rect">
            <a:avLst/>
          </a:prstGeom>
          <a:noFill/>
        </p:spPr>
        <p:txBody>
          <a:bodyPr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800"/>
              </a:spcBef>
              <a:buNone/>
            </a:pPr>
            <a:endParaRPr lang="en-AU" sz="3200" b="1" spc="200" dirty="0">
              <a:solidFill>
                <a:schemeClr val="bg1"/>
              </a:solidFill>
              <a:latin typeface="+mj-lt"/>
            </a:endParaRPr>
          </a:p>
          <a:p>
            <a:pPr marL="0" indent="0">
              <a:spcBef>
                <a:spcPts val="800"/>
              </a:spcBef>
              <a:buNone/>
            </a:pPr>
            <a:endParaRPr lang="en-AU" sz="3200" b="1" spc="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 descr="A sign in the dark&#10;&#10;Description automatically generated">
            <a:extLst>
              <a:ext uri="{FF2B5EF4-FFF2-40B4-BE49-F238E27FC236}">
                <a16:creationId xmlns:a16="http://schemas.microsoft.com/office/drawing/2014/main" id="{C3071E36-A329-4BF5-8F7C-44890CFEF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129" y="385309"/>
            <a:ext cx="2178175" cy="40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70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1">
            <a:extLst>
              <a:ext uri="{FF2B5EF4-FFF2-40B4-BE49-F238E27FC236}">
                <a16:creationId xmlns:a16="http://schemas.microsoft.com/office/drawing/2014/main" id="{6518D2F8-F020-430B-BBCD-78BBC2542377}"/>
              </a:ext>
            </a:extLst>
          </p:cNvPr>
          <p:cNvSpPr txBox="1"/>
          <p:nvPr/>
        </p:nvSpPr>
        <p:spPr>
          <a:xfrm>
            <a:off x="6336372" y="4162275"/>
            <a:ext cx="306879" cy="109644"/>
          </a:xfrm>
          <a:prstGeom prst="rect">
            <a:avLst/>
          </a:prstGeom>
        </p:spPr>
        <p:txBody>
          <a:bodyPr vert="horz" wrap="square" lIns="0" tIns="17144" rIns="0" bIns="0" rtlCol="0">
            <a:spAutoFit/>
          </a:bodyPr>
          <a:lstStyle>
            <a:defPPr>
              <a:defRPr lang="en-US"/>
            </a:defPPr>
            <a:lvl1pPr algn="ctr">
              <a:defRPr sz="950" b="1">
                <a:solidFill>
                  <a:srgbClr val="FFFFFF"/>
                </a:solidFill>
                <a:cs typeface="Hellix"/>
              </a:defRPr>
            </a:lvl1pPr>
          </a:lstStyle>
          <a:p>
            <a:pPr algn="l" defTabSz="914383">
              <a:defRPr/>
            </a:pPr>
            <a:r>
              <a:rPr lang="en-AU" sz="600" dirty="0">
                <a:solidFill>
                  <a:prstClr val="white"/>
                </a:solidFill>
                <a:latin typeface="Arial" panose="020B0604020202020204"/>
              </a:rPr>
              <a:t>SPAIN</a:t>
            </a:r>
            <a:endParaRPr sz="6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3" name="object 11">
            <a:extLst>
              <a:ext uri="{FF2B5EF4-FFF2-40B4-BE49-F238E27FC236}">
                <a16:creationId xmlns:a16="http://schemas.microsoft.com/office/drawing/2014/main" id="{13D7D59F-7943-43E2-A5DF-D1E218AE706C}"/>
              </a:ext>
            </a:extLst>
          </p:cNvPr>
          <p:cNvSpPr txBox="1"/>
          <p:nvPr/>
        </p:nvSpPr>
        <p:spPr>
          <a:xfrm>
            <a:off x="5318961" y="4044320"/>
            <a:ext cx="543277" cy="109644"/>
          </a:xfrm>
          <a:prstGeom prst="rect">
            <a:avLst/>
          </a:prstGeom>
        </p:spPr>
        <p:txBody>
          <a:bodyPr vert="horz" wrap="square" lIns="0" tIns="17144" rIns="0" bIns="0" rtlCol="0">
            <a:spAutoFit/>
          </a:bodyPr>
          <a:lstStyle>
            <a:defPPr>
              <a:defRPr lang="en-US"/>
            </a:defPPr>
            <a:lvl1pPr algn="ctr">
              <a:defRPr sz="950" b="1">
                <a:solidFill>
                  <a:srgbClr val="FFFFFF"/>
                </a:solidFill>
                <a:cs typeface="Hellix"/>
              </a:defRPr>
            </a:lvl1pPr>
          </a:lstStyle>
          <a:p>
            <a:pPr algn="l" defTabSz="914383">
              <a:defRPr/>
            </a:pPr>
            <a:r>
              <a:rPr lang="en-AU" sz="600" dirty="0">
                <a:solidFill>
                  <a:prstClr val="white"/>
                </a:solidFill>
                <a:latin typeface="Arial" panose="020B0604020202020204"/>
              </a:rPr>
              <a:t>PORTUGAL</a:t>
            </a:r>
            <a:endParaRPr sz="6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4" name="object 11">
            <a:extLst>
              <a:ext uri="{FF2B5EF4-FFF2-40B4-BE49-F238E27FC236}">
                <a16:creationId xmlns:a16="http://schemas.microsoft.com/office/drawing/2014/main" id="{C994EEBE-F173-46E0-A23B-524203FB7AB4}"/>
              </a:ext>
            </a:extLst>
          </p:cNvPr>
          <p:cNvSpPr txBox="1"/>
          <p:nvPr/>
        </p:nvSpPr>
        <p:spPr>
          <a:xfrm>
            <a:off x="7560748" y="3251597"/>
            <a:ext cx="369905" cy="109644"/>
          </a:xfrm>
          <a:prstGeom prst="rect">
            <a:avLst/>
          </a:prstGeom>
        </p:spPr>
        <p:txBody>
          <a:bodyPr vert="horz" wrap="square" lIns="0" tIns="17144" rIns="0" bIns="0" rtlCol="0">
            <a:spAutoFit/>
          </a:bodyPr>
          <a:lstStyle>
            <a:defPPr>
              <a:defRPr lang="en-US"/>
            </a:defPPr>
            <a:lvl1pPr algn="ctr">
              <a:defRPr sz="950" b="1">
                <a:solidFill>
                  <a:srgbClr val="FFFFFF"/>
                </a:solidFill>
                <a:cs typeface="Hellix"/>
              </a:defRPr>
            </a:lvl1pPr>
          </a:lstStyle>
          <a:p>
            <a:pPr algn="l" defTabSz="914383">
              <a:defRPr/>
            </a:pPr>
            <a:r>
              <a:rPr lang="en-AU" sz="600" dirty="0">
                <a:solidFill>
                  <a:prstClr val="white"/>
                </a:solidFill>
                <a:latin typeface="Arial" panose="020B0604020202020204"/>
              </a:rPr>
              <a:t>FRANCE</a:t>
            </a:r>
            <a:endParaRPr sz="6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5" name="object 11">
            <a:extLst>
              <a:ext uri="{FF2B5EF4-FFF2-40B4-BE49-F238E27FC236}">
                <a16:creationId xmlns:a16="http://schemas.microsoft.com/office/drawing/2014/main" id="{BDECC061-AD56-4CBA-B92C-84EE544F2450}"/>
              </a:ext>
            </a:extLst>
          </p:cNvPr>
          <p:cNvSpPr txBox="1"/>
          <p:nvPr/>
        </p:nvSpPr>
        <p:spPr>
          <a:xfrm>
            <a:off x="6541218" y="1790711"/>
            <a:ext cx="477105" cy="109644"/>
          </a:xfrm>
          <a:prstGeom prst="rect">
            <a:avLst/>
          </a:prstGeom>
        </p:spPr>
        <p:txBody>
          <a:bodyPr vert="horz" wrap="square" lIns="0" tIns="17144" rIns="0" bIns="0" rtlCol="0">
            <a:spAutoFit/>
          </a:bodyPr>
          <a:lstStyle>
            <a:defPPr>
              <a:defRPr lang="en-US"/>
            </a:defPPr>
            <a:lvl1pPr algn="ctr">
              <a:defRPr sz="950" b="1">
                <a:solidFill>
                  <a:srgbClr val="FFFFFF"/>
                </a:solidFill>
                <a:cs typeface="Hellix"/>
              </a:defRPr>
            </a:lvl1pPr>
          </a:lstStyle>
          <a:p>
            <a:pPr algn="l" defTabSz="914383">
              <a:defRPr/>
            </a:pPr>
            <a:r>
              <a:rPr lang="en-AU" sz="600" dirty="0">
                <a:solidFill>
                  <a:prstClr val="white"/>
                </a:solidFill>
                <a:latin typeface="Arial" panose="020B0604020202020204"/>
              </a:rPr>
              <a:t>IRELAND</a:t>
            </a:r>
            <a:endParaRPr sz="6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6" name="object 11">
            <a:extLst>
              <a:ext uri="{FF2B5EF4-FFF2-40B4-BE49-F238E27FC236}">
                <a16:creationId xmlns:a16="http://schemas.microsoft.com/office/drawing/2014/main" id="{8F45CF98-2060-4F57-A477-D51BD767CFE4}"/>
              </a:ext>
            </a:extLst>
          </p:cNvPr>
          <p:cNvSpPr txBox="1"/>
          <p:nvPr/>
        </p:nvSpPr>
        <p:spPr>
          <a:xfrm>
            <a:off x="7356475" y="2088433"/>
            <a:ext cx="216465" cy="109644"/>
          </a:xfrm>
          <a:prstGeom prst="rect">
            <a:avLst/>
          </a:prstGeom>
        </p:spPr>
        <p:txBody>
          <a:bodyPr vert="horz" wrap="square" lIns="0" tIns="17144" rIns="0" bIns="0" rtlCol="0">
            <a:spAutoFit/>
          </a:bodyPr>
          <a:lstStyle>
            <a:defPPr>
              <a:defRPr lang="en-US"/>
            </a:defPPr>
            <a:lvl1pPr algn="ctr">
              <a:defRPr sz="950" b="1">
                <a:solidFill>
                  <a:srgbClr val="FFFFFF"/>
                </a:solidFill>
                <a:cs typeface="Hellix"/>
              </a:defRPr>
            </a:lvl1pPr>
          </a:lstStyle>
          <a:p>
            <a:pPr algn="l" defTabSz="914383">
              <a:defRPr/>
            </a:pPr>
            <a:r>
              <a:rPr lang="en-AU" sz="600" dirty="0">
                <a:solidFill>
                  <a:prstClr val="white"/>
                </a:solidFill>
                <a:latin typeface="Arial" panose="020B0604020202020204"/>
              </a:rPr>
              <a:t>UK</a:t>
            </a:r>
            <a:endParaRPr sz="6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7" name="object 11">
            <a:extLst>
              <a:ext uri="{FF2B5EF4-FFF2-40B4-BE49-F238E27FC236}">
                <a16:creationId xmlns:a16="http://schemas.microsoft.com/office/drawing/2014/main" id="{958FE4A6-42CC-4FC2-B38A-E7A7BDC433E0}"/>
              </a:ext>
            </a:extLst>
          </p:cNvPr>
          <p:cNvSpPr txBox="1"/>
          <p:nvPr/>
        </p:nvSpPr>
        <p:spPr>
          <a:xfrm>
            <a:off x="10262575" y="1689732"/>
            <a:ext cx="345308" cy="109644"/>
          </a:xfrm>
          <a:prstGeom prst="rect">
            <a:avLst/>
          </a:prstGeom>
        </p:spPr>
        <p:txBody>
          <a:bodyPr vert="horz" wrap="square" lIns="0" tIns="17144" rIns="0" bIns="0" rtlCol="0">
            <a:spAutoFit/>
          </a:bodyPr>
          <a:lstStyle>
            <a:defPPr>
              <a:defRPr lang="en-US"/>
            </a:defPPr>
            <a:lvl1pPr algn="ctr">
              <a:defRPr sz="950" b="1">
                <a:solidFill>
                  <a:srgbClr val="FFFFFF"/>
                </a:solidFill>
                <a:cs typeface="Hellix"/>
              </a:defRPr>
            </a:lvl1pPr>
          </a:lstStyle>
          <a:p>
            <a:pPr algn="l" defTabSz="914383">
              <a:defRPr/>
            </a:pPr>
            <a:r>
              <a:rPr lang="en-AU" sz="600" dirty="0">
                <a:solidFill>
                  <a:prstClr val="white"/>
                </a:solidFill>
                <a:latin typeface="Arial" panose="020B0604020202020204"/>
              </a:rPr>
              <a:t>SWEDEN</a:t>
            </a:r>
            <a:endParaRPr sz="6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9B18C5BF-89F9-4EBD-9AE7-E02157BD9974}"/>
              </a:ext>
            </a:extLst>
          </p:cNvPr>
          <p:cNvSpPr txBox="1"/>
          <p:nvPr/>
        </p:nvSpPr>
        <p:spPr>
          <a:xfrm>
            <a:off x="9119480" y="2748625"/>
            <a:ext cx="391951" cy="109644"/>
          </a:xfrm>
          <a:prstGeom prst="rect">
            <a:avLst/>
          </a:prstGeom>
        </p:spPr>
        <p:txBody>
          <a:bodyPr vert="horz" wrap="square" lIns="0" tIns="17144" rIns="0" bIns="0" rtlCol="0">
            <a:spAutoFit/>
          </a:bodyPr>
          <a:lstStyle>
            <a:defPPr>
              <a:defRPr lang="en-US"/>
            </a:defPPr>
            <a:lvl1pPr algn="ctr">
              <a:defRPr sz="950" b="1">
                <a:solidFill>
                  <a:srgbClr val="FFFFFF"/>
                </a:solidFill>
                <a:cs typeface="Hellix"/>
              </a:defRPr>
            </a:lvl1pPr>
          </a:lstStyle>
          <a:p>
            <a:pPr algn="l" defTabSz="914383">
              <a:defRPr/>
            </a:pPr>
            <a:r>
              <a:rPr lang="en-AU" sz="600" dirty="0">
                <a:solidFill>
                  <a:prstClr val="white"/>
                </a:solidFill>
                <a:latin typeface="Arial" panose="020B0604020202020204"/>
              </a:rPr>
              <a:t>GERMANY</a:t>
            </a:r>
            <a:endParaRPr sz="6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9" name="object 11">
            <a:extLst>
              <a:ext uri="{FF2B5EF4-FFF2-40B4-BE49-F238E27FC236}">
                <a16:creationId xmlns:a16="http://schemas.microsoft.com/office/drawing/2014/main" id="{4AAE91F1-9E7A-4688-8339-4B298C82FEC6}"/>
              </a:ext>
            </a:extLst>
          </p:cNvPr>
          <p:cNvSpPr txBox="1"/>
          <p:nvPr/>
        </p:nvSpPr>
        <p:spPr>
          <a:xfrm>
            <a:off x="10635379" y="2892957"/>
            <a:ext cx="384482" cy="109644"/>
          </a:xfrm>
          <a:prstGeom prst="rect">
            <a:avLst/>
          </a:prstGeom>
        </p:spPr>
        <p:txBody>
          <a:bodyPr vert="horz" wrap="square" lIns="0" tIns="17144" rIns="0" bIns="0" rtlCol="0">
            <a:spAutoFit/>
          </a:bodyPr>
          <a:lstStyle>
            <a:defPPr>
              <a:defRPr lang="en-US"/>
            </a:defPPr>
            <a:lvl1pPr algn="ctr">
              <a:defRPr sz="950" b="1">
                <a:solidFill>
                  <a:srgbClr val="FFFFFF"/>
                </a:solidFill>
                <a:cs typeface="Hellix"/>
              </a:defRPr>
            </a:lvl1pPr>
          </a:lstStyle>
          <a:p>
            <a:pPr algn="l" defTabSz="914383">
              <a:defRPr/>
            </a:pPr>
            <a:r>
              <a:rPr lang="en-AU" sz="600" dirty="0">
                <a:solidFill>
                  <a:prstClr val="white"/>
                </a:solidFill>
                <a:latin typeface="Arial" panose="020B0604020202020204"/>
              </a:rPr>
              <a:t>POLAND</a:t>
            </a:r>
            <a:endParaRPr sz="6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BB7BD567-C87A-4F3D-8A32-E60095131200}"/>
              </a:ext>
            </a:extLst>
          </p:cNvPr>
          <p:cNvSpPr txBox="1"/>
          <p:nvPr/>
        </p:nvSpPr>
        <p:spPr>
          <a:xfrm>
            <a:off x="9747725" y="3159261"/>
            <a:ext cx="397154" cy="201977"/>
          </a:xfrm>
          <a:prstGeom prst="rect">
            <a:avLst/>
          </a:prstGeom>
        </p:spPr>
        <p:txBody>
          <a:bodyPr vert="horz" wrap="square" lIns="0" tIns="17144" rIns="0" bIns="0" rtlCol="0">
            <a:spAutoFit/>
          </a:bodyPr>
          <a:lstStyle>
            <a:defPPr>
              <a:defRPr lang="en-US"/>
            </a:defPPr>
            <a:lvl1pPr algn="ctr">
              <a:defRPr sz="950" b="1">
                <a:solidFill>
                  <a:srgbClr val="FFFFFF"/>
                </a:solidFill>
                <a:cs typeface="Hellix"/>
              </a:defRPr>
            </a:lvl1pPr>
          </a:lstStyle>
          <a:p>
            <a:pPr algn="l" defTabSz="914383">
              <a:defRPr/>
            </a:pPr>
            <a:r>
              <a:rPr lang="en-AU" sz="600" dirty="0">
                <a:solidFill>
                  <a:prstClr val="white"/>
                </a:solidFill>
                <a:latin typeface="Arial" panose="020B0604020202020204"/>
              </a:rPr>
              <a:t>CZECH REPUBLIC</a:t>
            </a:r>
            <a:endParaRPr sz="6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7B788842-7C6D-4727-A6B0-EFAA21DCB571}"/>
              </a:ext>
            </a:extLst>
          </p:cNvPr>
          <p:cNvSpPr txBox="1"/>
          <p:nvPr/>
        </p:nvSpPr>
        <p:spPr>
          <a:xfrm>
            <a:off x="9552732" y="3591225"/>
            <a:ext cx="348083" cy="109644"/>
          </a:xfrm>
          <a:prstGeom prst="rect">
            <a:avLst/>
          </a:prstGeom>
        </p:spPr>
        <p:txBody>
          <a:bodyPr vert="horz" wrap="square" lIns="0" tIns="17144" rIns="0" bIns="0" rtlCol="0">
            <a:spAutoFit/>
          </a:bodyPr>
          <a:lstStyle>
            <a:defPPr>
              <a:defRPr lang="en-US"/>
            </a:defPPr>
            <a:lvl1pPr algn="ctr">
              <a:defRPr sz="950" b="1">
                <a:solidFill>
                  <a:srgbClr val="FFFFFF"/>
                </a:solidFill>
                <a:cs typeface="Hellix"/>
              </a:defRPr>
            </a:lvl1pPr>
          </a:lstStyle>
          <a:p>
            <a:pPr algn="l" defTabSz="914383">
              <a:defRPr/>
            </a:pPr>
            <a:r>
              <a:rPr lang="en-AU" sz="600" dirty="0">
                <a:solidFill>
                  <a:prstClr val="white"/>
                </a:solidFill>
                <a:latin typeface="Arial" panose="020B0604020202020204"/>
              </a:rPr>
              <a:t>AUSTRIA</a:t>
            </a:r>
            <a:endParaRPr sz="6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950926E9-672E-406C-ABF8-F8DF11A884F6}"/>
              </a:ext>
            </a:extLst>
          </p:cNvPr>
          <p:cNvSpPr txBox="1"/>
          <p:nvPr/>
        </p:nvSpPr>
        <p:spPr>
          <a:xfrm>
            <a:off x="9010104" y="4410598"/>
            <a:ext cx="306879" cy="109644"/>
          </a:xfrm>
          <a:prstGeom prst="rect">
            <a:avLst/>
          </a:prstGeom>
        </p:spPr>
        <p:txBody>
          <a:bodyPr vert="horz" wrap="square" lIns="0" tIns="17144" rIns="0" bIns="0" rtlCol="0">
            <a:spAutoFit/>
          </a:bodyPr>
          <a:lstStyle>
            <a:defPPr>
              <a:defRPr lang="en-US"/>
            </a:defPPr>
            <a:lvl1pPr algn="ctr">
              <a:defRPr sz="950" b="1">
                <a:solidFill>
                  <a:srgbClr val="FFFFFF"/>
                </a:solidFill>
                <a:cs typeface="Hellix"/>
              </a:defRPr>
            </a:lvl1pPr>
          </a:lstStyle>
          <a:p>
            <a:pPr algn="l" defTabSz="914383">
              <a:defRPr/>
            </a:pPr>
            <a:r>
              <a:rPr lang="en-AU" sz="600" dirty="0">
                <a:solidFill>
                  <a:prstClr val="white"/>
                </a:solidFill>
                <a:latin typeface="Arial" panose="020B0604020202020204"/>
              </a:rPr>
              <a:t>ITALY</a:t>
            </a:r>
            <a:endParaRPr sz="6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B049F3BB-4361-48D5-9A1C-3A0E26D3501B}"/>
              </a:ext>
            </a:extLst>
          </p:cNvPr>
          <p:cNvSpPr txBox="1"/>
          <p:nvPr/>
        </p:nvSpPr>
        <p:spPr>
          <a:xfrm>
            <a:off x="10209769" y="3865749"/>
            <a:ext cx="432150" cy="109644"/>
          </a:xfrm>
          <a:prstGeom prst="rect">
            <a:avLst/>
          </a:prstGeom>
        </p:spPr>
        <p:txBody>
          <a:bodyPr vert="horz" wrap="square" lIns="0" tIns="17144" rIns="0" bIns="0" rtlCol="0">
            <a:spAutoFit/>
          </a:bodyPr>
          <a:lstStyle>
            <a:defPPr>
              <a:defRPr lang="en-US"/>
            </a:defPPr>
            <a:lvl1pPr algn="ctr">
              <a:defRPr sz="950" b="1">
                <a:solidFill>
                  <a:srgbClr val="FFFFFF"/>
                </a:solidFill>
                <a:cs typeface="Hellix"/>
              </a:defRPr>
            </a:lvl1pPr>
          </a:lstStyle>
          <a:p>
            <a:pPr algn="l" defTabSz="914383">
              <a:defRPr/>
            </a:pPr>
            <a:r>
              <a:rPr lang="en-AU" sz="600" dirty="0">
                <a:solidFill>
                  <a:prstClr val="white"/>
                </a:solidFill>
                <a:latin typeface="Arial" panose="020B0604020202020204"/>
              </a:rPr>
              <a:t>HUNGARY</a:t>
            </a:r>
            <a:endParaRPr sz="6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091A8630-AA62-470B-91F4-0518A8613DE1}"/>
              </a:ext>
            </a:extLst>
          </p:cNvPr>
          <p:cNvSpPr txBox="1"/>
          <p:nvPr/>
        </p:nvSpPr>
        <p:spPr>
          <a:xfrm>
            <a:off x="11508421" y="3634956"/>
            <a:ext cx="408116" cy="109644"/>
          </a:xfrm>
          <a:prstGeom prst="rect">
            <a:avLst/>
          </a:prstGeom>
        </p:spPr>
        <p:txBody>
          <a:bodyPr vert="horz" wrap="square" lIns="0" tIns="17144" rIns="0" bIns="0" rtlCol="0">
            <a:spAutoFit/>
          </a:bodyPr>
          <a:lstStyle>
            <a:defPPr>
              <a:defRPr lang="en-US"/>
            </a:defPPr>
            <a:lvl1pPr algn="ctr">
              <a:defRPr sz="950" b="1">
                <a:solidFill>
                  <a:srgbClr val="FFFFFF"/>
                </a:solidFill>
                <a:cs typeface="Hellix"/>
              </a:defRPr>
            </a:lvl1pPr>
          </a:lstStyle>
          <a:p>
            <a:pPr algn="l" defTabSz="914383">
              <a:defRPr/>
            </a:pPr>
            <a:r>
              <a:rPr lang="en-AU" sz="600" dirty="0">
                <a:solidFill>
                  <a:prstClr val="white"/>
                </a:solidFill>
                <a:latin typeface="Arial" panose="020B0604020202020204"/>
              </a:rPr>
              <a:t>UKRAINE</a:t>
            </a:r>
            <a:endParaRPr sz="6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F4E47325-833D-435E-8834-EC315677B594}"/>
              </a:ext>
            </a:extLst>
          </p:cNvPr>
          <p:cNvSpPr txBox="1"/>
          <p:nvPr/>
        </p:nvSpPr>
        <p:spPr>
          <a:xfrm>
            <a:off x="11102332" y="4191859"/>
            <a:ext cx="369446" cy="109644"/>
          </a:xfrm>
          <a:prstGeom prst="rect">
            <a:avLst/>
          </a:prstGeom>
        </p:spPr>
        <p:txBody>
          <a:bodyPr vert="horz" wrap="square" lIns="0" tIns="17144" rIns="0" bIns="0" rtlCol="0">
            <a:spAutoFit/>
          </a:bodyPr>
          <a:lstStyle>
            <a:defPPr>
              <a:defRPr lang="en-US"/>
            </a:defPPr>
            <a:lvl1pPr algn="ctr">
              <a:defRPr sz="950" b="1">
                <a:solidFill>
                  <a:srgbClr val="FFFFFF"/>
                </a:solidFill>
                <a:cs typeface="Hellix"/>
              </a:defRPr>
            </a:lvl1pPr>
          </a:lstStyle>
          <a:p>
            <a:pPr algn="l" defTabSz="914383">
              <a:defRPr/>
            </a:pPr>
            <a:r>
              <a:rPr lang="en-AU" sz="600" dirty="0">
                <a:solidFill>
                  <a:prstClr val="white"/>
                </a:solidFill>
                <a:latin typeface="Arial" panose="020B0604020202020204"/>
              </a:rPr>
              <a:t>ROMANIA</a:t>
            </a:r>
            <a:endParaRPr sz="6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6" name="object 11">
            <a:extLst>
              <a:ext uri="{FF2B5EF4-FFF2-40B4-BE49-F238E27FC236}">
                <a16:creationId xmlns:a16="http://schemas.microsoft.com/office/drawing/2014/main" id="{88EAB003-7738-4B0D-ADEF-B5412FB3E280}"/>
              </a:ext>
            </a:extLst>
          </p:cNvPr>
          <p:cNvSpPr txBox="1"/>
          <p:nvPr/>
        </p:nvSpPr>
        <p:spPr>
          <a:xfrm>
            <a:off x="10321796" y="4398133"/>
            <a:ext cx="507744" cy="109644"/>
          </a:xfrm>
          <a:prstGeom prst="rect">
            <a:avLst/>
          </a:prstGeom>
        </p:spPr>
        <p:txBody>
          <a:bodyPr vert="horz" wrap="square" lIns="0" tIns="17144" rIns="0" bIns="0" rtlCol="0">
            <a:spAutoFit/>
          </a:bodyPr>
          <a:lstStyle>
            <a:defPPr>
              <a:defRPr lang="en-US"/>
            </a:defPPr>
            <a:lvl1pPr algn="ctr">
              <a:defRPr sz="950" b="1">
                <a:solidFill>
                  <a:srgbClr val="FFFFFF"/>
                </a:solidFill>
                <a:cs typeface="Hellix"/>
              </a:defRPr>
            </a:lvl1pPr>
          </a:lstStyle>
          <a:p>
            <a:pPr algn="l" defTabSz="914383">
              <a:defRPr/>
            </a:pPr>
            <a:r>
              <a:rPr lang="en-AU" sz="600" dirty="0">
                <a:solidFill>
                  <a:prstClr val="white"/>
                </a:solidFill>
                <a:latin typeface="Arial" panose="020B0604020202020204"/>
              </a:rPr>
              <a:t>YUGOSLAVIA</a:t>
            </a:r>
            <a:endParaRPr sz="6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7" name="object 11">
            <a:extLst>
              <a:ext uri="{FF2B5EF4-FFF2-40B4-BE49-F238E27FC236}">
                <a16:creationId xmlns:a16="http://schemas.microsoft.com/office/drawing/2014/main" id="{3D30A48C-B4CA-48DD-BC81-33D27D270BE5}"/>
              </a:ext>
            </a:extLst>
          </p:cNvPr>
          <p:cNvSpPr txBox="1"/>
          <p:nvPr/>
        </p:nvSpPr>
        <p:spPr>
          <a:xfrm>
            <a:off x="10876548" y="4808404"/>
            <a:ext cx="423795" cy="109644"/>
          </a:xfrm>
          <a:prstGeom prst="rect">
            <a:avLst/>
          </a:prstGeom>
        </p:spPr>
        <p:txBody>
          <a:bodyPr vert="horz" wrap="square" lIns="0" tIns="17144" rIns="0" bIns="0" rtlCol="0">
            <a:spAutoFit/>
          </a:bodyPr>
          <a:lstStyle>
            <a:defPPr>
              <a:defRPr lang="en-US"/>
            </a:defPPr>
            <a:lvl1pPr algn="ctr">
              <a:defRPr sz="950" b="1">
                <a:solidFill>
                  <a:srgbClr val="FFFFFF"/>
                </a:solidFill>
                <a:cs typeface="Hellix"/>
              </a:defRPr>
            </a:lvl1pPr>
          </a:lstStyle>
          <a:p>
            <a:pPr algn="l" defTabSz="914383">
              <a:defRPr/>
            </a:pPr>
            <a:r>
              <a:rPr lang="en-AU" sz="600" dirty="0">
                <a:solidFill>
                  <a:prstClr val="white"/>
                </a:solidFill>
                <a:latin typeface="Arial" panose="020B0604020202020204"/>
              </a:rPr>
              <a:t>BULGARIA</a:t>
            </a:r>
            <a:endParaRPr sz="6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8" name="object 11">
            <a:extLst>
              <a:ext uri="{FF2B5EF4-FFF2-40B4-BE49-F238E27FC236}">
                <a16:creationId xmlns:a16="http://schemas.microsoft.com/office/drawing/2014/main" id="{10185A64-91C7-4F18-BE34-41B5B34452F4}"/>
              </a:ext>
            </a:extLst>
          </p:cNvPr>
          <p:cNvSpPr txBox="1"/>
          <p:nvPr/>
        </p:nvSpPr>
        <p:spPr>
          <a:xfrm>
            <a:off x="10247157" y="5235181"/>
            <a:ext cx="351668" cy="109644"/>
          </a:xfrm>
          <a:prstGeom prst="rect">
            <a:avLst/>
          </a:prstGeom>
        </p:spPr>
        <p:txBody>
          <a:bodyPr vert="horz" wrap="square" lIns="0" tIns="17144" rIns="0" bIns="0" rtlCol="0">
            <a:spAutoFit/>
          </a:bodyPr>
          <a:lstStyle>
            <a:defPPr>
              <a:defRPr lang="en-US"/>
            </a:defPPr>
            <a:lvl1pPr algn="ctr">
              <a:defRPr sz="950" b="1">
                <a:solidFill>
                  <a:srgbClr val="FFFFFF"/>
                </a:solidFill>
                <a:cs typeface="Hellix"/>
              </a:defRPr>
            </a:lvl1pPr>
          </a:lstStyle>
          <a:p>
            <a:pPr algn="l" defTabSz="914383">
              <a:defRPr/>
            </a:pPr>
            <a:r>
              <a:rPr lang="en-AU" sz="600" dirty="0">
                <a:solidFill>
                  <a:prstClr val="white"/>
                </a:solidFill>
                <a:latin typeface="Arial" panose="020B0604020202020204"/>
              </a:rPr>
              <a:t>GREECE</a:t>
            </a:r>
            <a:endParaRPr sz="6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20" name="object 10">
            <a:extLst>
              <a:ext uri="{FF2B5EF4-FFF2-40B4-BE49-F238E27FC236}">
                <a16:creationId xmlns:a16="http://schemas.microsoft.com/office/drawing/2014/main" id="{0D9B999A-8BC8-4FF3-9862-CF30F32EDFEC}"/>
              </a:ext>
            </a:extLst>
          </p:cNvPr>
          <p:cNvSpPr txBox="1"/>
          <p:nvPr/>
        </p:nvSpPr>
        <p:spPr>
          <a:xfrm rot="21393679">
            <a:off x="1898613" y="1697465"/>
            <a:ext cx="3418198" cy="12567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defTabSz="914148">
              <a:lnSpc>
                <a:spcPct val="80000"/>
              </a:lnSpc>
              <a:defRPr/>
            </a:pPr>
            <a:r>
              <a:rPr lang="en-US" sz="3301" b="1" dirty="0">
                <a:solidFill>
                  <a:prstClr val="white"/>
                </a:solidFill>
                <a:latin typeface="Mistral" panose="03090702030407020403" pitchFamily="66" charset="0"/>
                <a:cs typeface="Colors Of Autumn"/>
              </a:rPr>
              <a:t> WORLD’S SIXTH-LARGEST COUNTRY,  </a:t>
            </a:r>
          </a:p>
          <a:p>
            <a:pPr defTabSz="914148">
              <a:lnSpc>
                <a:spcPct val="80000"/>
              </a:lnSpc>
              <a:defRPr/>
            </a:pPr>
            <a:r>
              <a:rPr lang="en-US" sz="3301" b="1" dirty="0">
                <a:solidFill>
                  <a:prstClr val="white"/>
                </a:solidFill>
                <a:latin typeface="Mistral" panose="03090702030407020403" pitchFamily="66" charset="0"/>
                <a:cs typeface="Colors Of Autumn"/>
              </a:rPr>
              <a:t> BIGGER THAN EUROPE</a:t>
            </a:r>
            <a:endParaRPr lang="en-AU" sz="3301" b="1" dirty="0">
              <a:solidFill>
                <a:prstClr val="white"/>
              </a:solidFill>
              <a:latin typeface="Mistral" panose="03090702030407020403" pitchFamily="66" charset="0"/>
              <a:cs typeface="Colors Of Autumn"/>
            </a:endParaRPr>
          </a:p>
        </p:txBody>
      </p:sp>
      <p:sp>
        <p:nvSpPr>
          <p:cNvPr id="21" name="object 11">
            <a:extLst>
              <a:ext uri="{FF2B5EF4-FFF2-40B4-BE49-F238E27FC236}">
                <a16:creationId xmlns:a16="http://schemas.microsoft.com/office/drawing/2014/main" id="{03DC1E46-488A-4E2D-AE43-509365DDF747}"/>
              </a:ext>
            </a:extLst>
          </p:cNvPr>
          <p:cNvSpPr txBox="1"/>
          <p:nvPr/>
        </p:nvSpPr>
        <p:spPr>
          <a:xfrm>
            <a:off x="4778448" y="4739907"/>
            <a:ext cx="431154" cy="171200"/>
          </a:xfrm>
          <a:prstGeom prst="rect">
            <a:avLst/>
          </a:prstGeom>
        </p:spPr>
        <p:txBody>
          <a:bodyPr vert="horz" wrap="square" lIns="0" tIns="17144" rIns="0" bIns="0" rtlCol="0">
            <a:spAutoFit/>
          </a:bodyPr>
          <a:lstStyle>
            <a:defPPr>
              <a:defRPr lang="en-US"/>
            </a:defPPr>
            <a:lvl1pPr algn="ctr">
              <a:defRPr sz="950" b="1">
                <a:solidFill>
                  <a:srgbClr val="FFFFFF"/>
                </a:solidFill>
                <a:cs typeface="Hellix"/>
              </a:defRPr>
            </a:lvl1pPr>
          </a:lstStyle>
          <a:p>
            <a:pPr algn="r" defTabSz="914383">
              <a:defRPr/>
            </a:pPr>
            <a:r>
              <a:rPr lang="en-AU" sz="1000" dirty="0">
                <a:solidFill>
                  <a:prstClr val="black"/>
                </a:solidFill>
                <a:latin typeface="Arial" panose="020B0604020202020204"/>
              </a:rPr>
              <a:t>PERTH</a:t>
            </a:r>
            <a:endParaRPr sz="10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2" name="object 11">
            <a:extLst>
              <a:ext uri="{FF2B5EF4-FFF2-40B4-BE49-F238E27FC236}">
                <a16:creationId xmlns:a16="http://schemas.microsoft.com/office/drawing/2014/main" id="{403F1870-6FC9-47BA-B376-13183DB105DE}"/>
              </a:ext>
            </a:extLst>
          </p:cNvPr>
          <p:cNvSpPr txBox="1"/>
          <p:nvPr/>
        </p:nvSpPr>
        <p:spPr>
          <a:xfrm>
            <a:off x="6827485" y="1170878"/>
            <a:ext cx="528991" cy="171200"/>
          </a:xfrm>
          <a:prstGeom prst="rect">
            <a:avLst/>
          </a:prstGeom>
        </p:spPr>
        <p:txBody>
          <a:bodyPr vert="horz" wrap="none" lIns="0" tIns="17144" rIns="0" bIns="0" rtlCol="0">
            <a:spAutoFit/>
          </a:bodyPr>
          <a:lstStyle>
            <a:defPPr>
              <a:defRPr lang="en-US"/>
            </a:defPPr>
            <a:lvl1pPr algn="ctr">
              <a:defRPr sz="950" b="1">
                <a:solidFill>
                  <a:srgbClr val="FFFFFF"/>
                </a:solidFill>
                <a:cs typeface="Hellix"/>
              </a:defRPr>
            </a:lvl1pPr>
          </a:lstStyle>
          <a:p>
            <a:pPr algn="r" defTabSz="914383">
              <a:defRPr/>
            </a:pPr>
            <a:r>
              <a:rPr lang="en-AU" sz="1000" dirty="0">
                <a:solidFill>
                  <a:prstClr val="black"/>
                </a:solidFill>
                <a:latin typeface="Arial" panose="020B0604020202020204"/>
              </a:rPr>
              <a:t>DARWIN</a:t>
            </a:r>
            <a:endParaRPr sz="10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3" name="object 11">
            <a:extLst>
              <a:ext uri="{FF2B5EF4-FFF2-40B4-BE49-F238E27FC236}">
                <a16:creationId xmlns:a16="http://schemas.microsoft.com/office/drawing/2014/main" id="{FE2D65C9-8007-4751-81A8-EAF08A1D414E}"/>
              </a:ext>
            </a:extLst>
          </p:cNvPr>
          <p:cNvSpPr txBox="1"/>
          <p:nvPr/>
        </p:nvSpPr>
        <p:spPr>
          <a:xfrm>
            <a:off x="12261989" y="3927947"/>
            <a:ext cx="670055" cy="171200"/>
          </a:xfrm>
          <a:prstGeom prst="rect">
            <a:avLst/>
          </a:prstGeom>
        </p:spPr>
        <p:txBody>
          <a:bodyPr vert="horz" wrap="none" lIns="0" tIns="17144" rIns="0" bIns="0" rtlCol="0">
            <a:spAutoFit/>
          </a:bodyPr>
          <a:lstStyle>
            <a:defPPr>
              <a:defRPr lang="en-US"/>
            </a:defPPr>
            <a:lvl1pPr algn="ctr">
              <a:defRPr sz="950" b="1">
                <a:solidFill>
                  <a:srgbClr val="FFFFFF"/>
                </a:solidFill>
                <a:cs typeface="Hellix"/>
              </a:defRPr>
            </a:lvl1pPr>
          </a:lstStyle>
          <a:p>
            <a:pPr algn="l" defTabSz="914383">
              <a:defRPr/>
            </a:pPr>
            <a:r>
              <a:rPr lang="en-AU" sz="1000" dirty="0">
                <a:solidFill>
                  <a:prstClr val="black"/>
                </a:solidFill>
                <a:latin typeface="Arial" panose="020B0604020202020204"/>
              </a:rPr>
              <a:t>BRISBANE</a:t>
            </a:r>
            <a:endParaRPr sz="10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C870F99B-C103-4F6F-B1DC-7DA0011BD910}"/>
              </a:ext>
            </a:extLst>
          </p:cNvPr>
          <p:cNvSpPr txBox="1"/>
          <p:nvPr/>
        </p:nvSpPr>
        <p:spPr>
          <a:xfrm>
            <a:off x="11452490" y="5379494"/>
            <a:ext cx="735779" cy="171200"/>
          </a:xfrm>
          <a:prstGeom prst="rect">
            <a:avLst/>
          </a:prstGeom>
        </p:spPr>
        <p:txBody>
          <a:bodyPr vert="horz" wrap="none" lIns="0" tIns="17144" rIns="0" bIns="0" rtlCol="0">
            <a:spAutoFit/>
          </a:bodyPr>
          <a:lstStyle>
            <a:defPPr>
              <a:defRPr lang="en-US"/>
            </a:defPPr>
            <a:lvl1pPr algn="ctr">
              <a:defRPr sz="950" b="1">
                <a:solidFill>
                  <a:srgbClr val="FFFFFF"/>
                </a:solidFill>
                <a:cs typeface="Hellix"/>
              </a:defRPr>
            </a:lvl1pPr>
          </a:lstStyle>
          <a:p>
            <a:pPr algn="l" defTabSz="914383">
              <a:defRPr/>
            </a:pPr>
            <a:r>
              <a:rPr lang="en-AU" sz="1000" dirty="0">
                <a:solidFill>
                  <a:prstClr val="black"/>
                </a:solidFill>
                <a:latin typeface="Arial" panose="020B0604020202020204"/>
              </a:rPr>
              <a:t>CANBERRA</a:t>
            </a:r>
            <a:endParaRPr sz="10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6" name="object 11">
            <a:extLst>
              <a:ext uri="{FF2B5EF4-FFF2-40B4-BE49-F238E27FC236}">
                <a16:creationId xmlns:a16="http://schemas.microsoft.com/office/drawing/2014/main" id="{37AFA9DB-FB82-4DD9-A20F-D458222026FF}"/>
              </a:ext>
            </a:extLst>
          </p:cNvPr>
          <p:cNvSpPr txBox="1"/>
          <p:nvPr/>
        </p:nvSpPr>
        <p:spPr>
          <a:xfrm>
            <a:off x="9545477" y="5941110"/>
            <a:ext cx="827150" cy="171200"/>
          </a:xfrm>
          <a:prstGeom prst="rect">
            <a:avLst/>
          </a:prstGeom>
        </p:spPr>
        <p:txBody>
          <a:bodyPr vert="horz" wrap="none" lIns="0" tIns="17144" rIns="0" bIns="0" rtlCol="0">
            <a:spAutoFit/>
          </a:bodyPr>
          <a:lstStyle>
            <a:defPPr>
              <a:defRPr lang="en-US"/>
            </a:defPPr>
            <a:lvl1pPr algn="ctr">
              <a:defRPr sz="950" b="1">
                <a:solidFill>
                  <a:srgbClr val="FFFFFF"/>
                </a:solidFill>
                <a:cs typeface="Hellix"/>
              </a:defRPr>
            </a:lvl1pPr>
          </a:lstStyle>
          <a:p>
            <a:pPr algn="r" defTabSz="914383">
              <a:defRPr/>
            </a:pPr>
            <a:r>
              <a:rPr lang="en-AU" sz="1000" dirty="0">
                <a:solidFill>
                  <a:prstClr val="black"/>
                </a:solidFill>
                <a:latin typeface="Arial" panose="020B0604020202020204"/>
              </a:rPr>
              <a:t>MELBOURNE</a:t>
            </a:r>
          </a:p>
        </p:txBody>
      </p:sp>
      <p:sp>
        <p:nvSpPr>
          <p:cNvPr id="27" name="object 11">
            <a:extLst>
              <a:ext uri="{FF2B5EF4-FFF2-40B4-BE49-F238E27FC236}">
                <a16:creationId xmlns:a16="http://schemas.microsoft.com/office/drawing/2014/main" id="{9F7F4652-E32D-4985-B86A-596912E2C720}"/>
              </a:ext>
            </a:extLst>
          </p:cNvPr>
          <p:cNvSpPr txBox="1"/>
          <p:nvPr/>
        </p:nvSpPr>
        <p:spPr>
          <a:xfrm>
            <a:off x="8080856" y="5235183"/>
            <a:ext cx="655629" cy="171200"/>
          </a:xfrm>
          <a:prstGeom prst="rect">
            <a:avLst/>
          </a:prstGeom>
        </p:spPr>
        <p:txBody>
          <a:bodyPr vert="horz" wrap="none" lIns="0" tIns="17144" rIns="0" bIns="0" rtlCol="0">
            <a:spAutoFit/>
          </a:bodyPr>
          <a:lstStyle>
            <a:defPPr>
              <a:defRPr lang="en-US"/>
            </a:defPPr>
            <a:lvl1pPr algn="ctr">
              <a:defRPr sz="950" b="1">
                <a:solidFill>
                  <a:srgbClr val="FFFFFF"/>
                </a:solidFill>
                <a:cs typeface="Hellix"/>
              </a:defRPr>
            </a:lvl1pPr>
          </a:lstStyle>
          <a:p>
            <a:pPr algn="r" defTabSz="914383">
              <a:defRPr/>
            </a:pPr>
            <a:r>
              <a:rPr lang="en-AU" sz="1000" dirty="0">
                <a:solidFill>
                  <a:prstClr val="black"/>
                </a:solidFill>
                <a:latin typeface="Arial" panose="020B0604020202020204"/>
              </a:rPr>
              <a:t>ADELAIDE</a:t>
            </a:r>
          </a:p>
        </p:txBody>
      </p:sp>
      <p:sp>
        <p:nvSpPr>
          <p:cNvPr id="28" name="object 11">
            <a:extLst>
              <a:ext uri="{FF2B5EF4-FFF2-40B4-BE49-F238E27FC236}">
                <a16:creationId xmlns:a16="http://schemas.microsoft.com/office/drawing/2014/main" id="{8590124F-95FC-42EE-A411-23E490335537}"/>
              </a:ext>
            </a:extLst>
          </p:cNvPr>
          <p:cNvSpPr txBox="1"/>
          <p:nvPr/>
        </p:nvSpPr>
        <p:spPr>
          <a:xfrm>
            <a:off x="10422335" y="6845546"/>
            <a:ext cx="549831" cy="171200"/>
          </a:xfrm>
          <a:prstGeom prst="rect">
            <a:avLst/>
          </a:prstGeom>
        </p:spPr>
        <p:txBody>
          <a:bodyPr vert="horz" wrap="none" lIns="0" tIns="17144" rIns="0" bIns="0" rtlCol="0">
            <a:spAutoFit/>
          </a:bodyPr>
          <a:lstStyle>
            <a:defPPr>
              <a:defRPr lang="en-US"/>
            </a:defPPr>
            <a:lvl1pPr algn="ctr">
              <a:defRPr sz="950" b="1">
                <a:solidFill>
                  <a:srgbClr val="FFFFFF"/>
                </a:solidFill>
                <a:cs typeface="Hellix"/>
              </a:defRPr>
            </a:lvl1pPr>
          </a:lstStyle>
          <a:p>
            <a:pPr algn="l" defTabSz="914383">
              <a:defRPr/>
            </a:pPr>
            <a:r>
              <a:rPr lang="en-AU" sz="1000" dirty="0">
                <a:solidFill>
                  <a:prstClr val="black"/>
                </a:solidFill>
                <a:latin typeface="Arial" panose="020B0604020202020204"/>
              </a:rPr>
              <a:t>HOBART</a:t>
            </a:r>
            <a:endParaRPr sz="10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9" name="object 11">
            <a:extLst>
              <a:ext uri="{FF2B5EF4-FFF2-40B4-BE49-F238E27FC236}">
                <a16:creationId xmlns:a16="http://schemas.microsoft.com/office/drawing/2014/main" id="{93CC8099-6C30-4617-BBEE-05F02714428A}"/>
              </a:ext>
            </a:extLst>
          </p:cNvPr>
          <p:cNvSpPr txBox="1"/>
          <p:nvPr/>
        </p:nvSpPr>
        <p:spPr>
          <a:xfrm>
            <a:off x="11586110" y="4905316"/>
            <a:ext cx="525785" cy="171200"/>
          </a:xfrm>
          <a:prstGeom prst="rect">
            <a:avLst/>
          </a:prstGeom>
        </p:spPr>
        <p:txBody>
          <a:bodyPr vert="horz" wrap="none" lIns="0" tIns="17144" rIns="0" bIns="0" rtlCol="0">
            <a:spAutoFit/>
          </a:bodyPr>
          <a:lstStyle>
            <a:defPPr>
              <a:defRPr lang="en-US"/>
            </a:defPPr>
            <a:lvl1pPr algn="ctr">
              <a:defRPr sz="950" b="1">
                <a:solidFill>
                  <a:srgbClr val="FFFFFF"/>
                </a:solidFill>
                <a:cs typeface="Hellix"/>
              </a:defRPr>
            </a:lvl1pPr>
          </a:lstStyle>
          <a:p>
            <a:pPr algn="l" defTabSz="914383">
              <a:defRPr/>
            </a:pPr>
            <a:r>
              <a:rPr lang="en-AU" sz="1000" dirty="0">
                <a:solidFill>
                  <a:prstClr val="black"/>
                </a:solidFill>
                <a:latin typeface="Arial" panose="020B0604020202020204"/>
              </a:rPr>
              <a:t>SYDNEY</a:t>
            </a:r>
            <a:endParaRPr sz="10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0" name="object 11">
            <a:extLst>
              <a:ext uri="{FF2B5EF4-FFF2-40B4-BE49-F238E27FC236}">
                <a16:creationId xmlns:a16="http://schemas.microsoft.com/office/drawing/2014/main" id="{523E324E-291C-420B-B1F8-EE708496404A}"/>
              </a:ext>
            </a:extLst>
          </p:cNvPr>
          <p:cNvSpPr txBox="1"/>
          <p:nvPr/>
        </p:nvSpPr>
        <p:spPr>
          <a:xfrm>
            <a:off x="11083844" y="7178607"/>
            <a:ext cx="732652" cy="140421"/>
          </a:xfrm>
          <a:prstGeom prst="rect">
            <a:avLst/>
          </a:prstGeom>
        </p:spPr>
        <p:txBody>
          <a:bodyPr vert="horz" wrap="none" lIns="0" tIns="17144" rIns="0" bIns="0" rtlCol="0">
            <a:noAutofit/>
          </a:bodyPr>
          <a:lstStyle>
            <a:defPPr>
              <a:defRPr lang="en-US"/>
            </a:defPPr>
            <a:lvl1pPr algn="ctr">
              <a:defRPr sz="950" b="1">
                <a:solidFill>
                  <a:srgbClr val="FFFFFF"/>
                </a:solidFill>
                <a:cs typeface="Hellix"/>
              </a:defRPr>
            </a:lvl1pPr>
          </a:lstStyle>
          <a:p>
            <a:pPr algn="l" defTabSz="914383">
              <a:defRPr/>
            </a:pPr>
            <a:r>
              <a:rPr lang="en-AU" sz="801" b="0" dirty="0">
                <a:solidFill>
                  <a:prstClr val="black"/>
                </a:solidFill>
                <a:latin typeface="Arial" panose="020B0604020202020204"/>
              </a:rPr>
              <a:t>*Indicative only</a:t>
            </a:r>
            <a:endParaRPr sz="801" b="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1" name="object 4">
            <a:extLst>
              <a:ext uri="{FF2B5EF4-FFF2-40B4-BE49-F238E27FC236}">
                <a16:creationId xmlns:a16="http://schemas.microsoft.com/office/drawing/2014/main" id="{2DF6B71B-2571-48B2-807E-E7AC89530D2C}"/>
              </a:ext>
            </a:extLst>
          </p:cNvPr>
          <p:cNvSpPr txBox="1"/>
          <p:nvPr/>
        </p:nvSpPr>
        <p:spPr>
          <a:xfrm>
            <a:off x="193034" y="3978401"/>
            <a:ext cx="3113659" cy="334732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 defTabSz="914383">
              <a:tabLst>
                <a:tab pos="1274349" algn="l"/>
              </a:tabLst>
              <a:defRPr/>
            </a:pPr>
            <a:r>
              <a:rPr lang="en-US" sz="1900" b="1" dirty="0">
                <a:solidFill>
                  <a:prstClr val="white"/>
                </a:solidFill>
                <a:latin typeface="Arial" panose="020B0604020202020204"/>
                <a:cs typeface="Hellix"/>
              </a:rPr>
              <a:t>GEOLOGICALLY ANCIENT</a:t>
            </a:r>
          </a:p>
        </p:txBody>
      </p:sp>
      <p:sp>
        <p:nvSpPr>
          <p:cNvPr id="32" name="object 4">
            <a:extLst>
              <a:ext uri="{FF2B5EF4-FFF2-40B4-BE49-F238E27FC236}">
                <a16:creationId xmlns:a16="http://schemas.microsoft.com/office/drawing/2014/main" id="{84AC29BE-0ED4-4568-8611-A5303F769028}"/>
              </a:ext>
            </a:extLst>
          </p:cNvPr>
          <p:cNvSpPr txBox="1"/>
          <p:nvPr/>
        </p:nvSpPr>
        <p:spPr>
          <a:xfrm>
            <a:off x="222385" y="4237149"/>
            <a:ext cx="3698778" cy="334732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 defTabSz="914383">
              <a:tabLst>
                <a:tab pos="1274349" algn="l"/>
              </a:tabLst>
              <a:defRPr/>
            </a:pPr>
            <a:r>
              <a:rPr lang="en-US" sz="1900" b="1" dirty="0">
                <a:solidFill>
                  <a:prstClr val="white"/>
                </a:solidFill>
                <a:latin typeface="Arial" panose="020B0604020202020204"/>
                <a:cs typeface="Hellix"/>
              </a:rPr>
              <a:t>AND BIOLOGICALLY DIVERSE</a:t>
            </a:r>
          </a:p>
        </p:txBody>
      </p:sp>
      <p:sp>
        <p:nvSpPr>
          <p:cNvPr id="33" name="object 4">
            <a:extLst>
              <a:ext uri="{FF2B5EF4-FFF2-40B4-BE49-F238E27FC236}">
                <a16:creationId xmlns:a16="http://schemas.microsoft.com/office/drawing/2014/main" id="{9A4A1D1D-4907-40C3-A933-85405BBDAD87}"/>
              </a:ext>
            </a:extLst>
          </p:cNvPr>
          <p:cNvSpPr txBox="1"/>
          <p:nvPr/>
        </p:nvSpPr>
        <p:spPr>
          <a:xfrm>
            <a:off x="281107" y="4748986"/>
            <a:ext cx="3113659" cy="334732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 defTabSz="914383">
              <a:tabLst>
                <a:tab pos="1274349" algn="l"/>
              </a:tabLst>
              <a:defRPr/>
            </a:pPr>
            <a:r>
              <a:rPr lang="en-US" sz="1900" b="1" dirty="0">
                <a:solidFill>
                  <a:prstClr val="white"/>
                </a:solidFill>
                <a:latin typeface="Arial" panose="020B0604020202020204"/>
                <a:cs typeface="Hellix"/>
              </a:rPr>
              <a:t>VINEYARDS ACROSS </a:t>
            </a:r>
          </a:p>
        </p:txBody>
      </p:sp>
      <p:sp>
        <p:nvSpPr>
          <p:cNvPr id="34" name="object 4">
            <a:extLst>
              <a:ext uri="{FF2B5EF4-FFF2-40B4-BE49-F238E27FC236}">
                <a16:creationId xmlns:a16="http://schemas.microsoft.com/office/drawing/2014/main" id="{A9AAC453-7E34-43E5-85A5-AEA05E7D109A}"/>
              </a:ext>
            </a:extLst>
          </p:cNvPr>
          <p:cNvSpPr txBox="1"/>
          <p:nvPr/>
        </p:nvSpPr>
        <p:spPr>
          <a:xfrm>
            <a:off x="261540" y="5019340"/>
            <a:ext cx="2590734" cy="334732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 defTabSz="914383">
              <a:tabLst>
                <a:tab pos="1274349" algn="l"/>
              </a:tabLst>
              <a:defRPr/>
            </a:pPr>
            <a:r>
              <a:rPr lang="en-US" sz="1900" b="1" dirty="0">
                <a:solidFill>
                  <a:prstClr val="white"/>
                </a:solidFill>
                <a:latin typeface="Arial" panose="020B0604020202020204"/>
                <a:cs typeface="Hellix"/>
              </a:rPr>
              <a:t>THE COUNTRY, BUT</a:t>
            </a:r>
          </a:p>
        </p:txBody>
      </p:sp>
      <p:sp>
        <p:nvSpPr>
          <p:cNvPr id="35" name="object 4">
            <a:extLst>
              <a:ext uri="{FF2B5EF4-FFF2-40B4-BE49-F238E27FC236}">
                <a16:creationId xmlns:a16="http://schemas.microsoft.com/office/drawing/2014/main" id="{AEBFFF37-73FE-47E4-A829-4AA1042F8661}"/>
              </a:ext>
            </a:extLst>
          </p:cNvPr>
          <p:cNvSpPr txBox="1"/>
          <p:nvPr/>
        </p:nvSpPr>
        <p:spPr>
          <a:xfrm>
            <a:off x="281100" y="5287426"/>
            <a:ext cx="3113659" cy="334732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 defTabSz="914383">
              <a:tabLst>
                <a:tab pos="1274349" algn="l"/>
              </a:tabLst>
              <a:defRPr/>
            </a:pPr>
            <a:r>
              <a:rPr lang="en-US" sz="1900" b="1" dirty="0">
                <a:solidFill>
                  <a:prstClr val="white"/>
                </a:solidFill>
                <a:latin typeface="Arial" panose="020B0604020202020204"/>
                <a:cs typeface="Hellix"/>
              </a:rPr>
              <a:t>CONCENTRATED IN THE</a:t>
            </a:r>
          </a:p>
        </p:txBody>
      </p:sp>
      <p:sp>
        <p:nvSpPr>
          <p:cNvPr id="36" name="object 4">
            <a:extLst>
              <a:ext uri="{FF2B5EF4-FFF2-40B4-BE49-F238E27FC236}">
                <a16:creationId xmlns:a16="http://schemas.microsoft.com/office/drawing/2014/main" id="{F7591C9F-6C41-46B8-B2B2-37AB98222909}"/>
              </a:ext>
            </a:extLst>
          </p:cNvPr>
          <p:cNvSpPr txBox="1"/>
          <p:nvPr/>
        </p:nvSpPr>
        <p:spPr>
          <a:xfrm>
            <a:off x="271320" y="5546224"/>
            <a:ext cx="3914674" cy="334732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 defTabSz="914383">
              <a:tabLst>
                <a:tab pos="1274349" algn="l"/>
              </a:tabLst>
              <a:defRPr/>
            </a:pPr>
            <a:r>
              <a:rPr lang="en-US" sz="1900" b="1" dirty="0">
                <a:solidFill>
                  <a:prstClr val="white"/>
                </a:solidFill>
                <a:latin typeface="Arial" panose="020B0604020202020204"/>
                <a:cs typeface="Hellix"/>
              </a:rPr>
              <a:t>SOUTHEAST AND SOUTHWEST</a:t>
            </a:r>
          </a:p>
        </p:txBody>
      </p:sp>
      <p:sp>
        <p:nvSpPr>
          <p:cNvPr id="37" name="object 4">
            <a:extLst>
              <a:ext uri="{FF2B5EF4-FFF2-40B4-BE49-F238E27FC236}">
                <a16:creationId xmlns:a16="http://schemas.microsoft.com/office/drawing/2014/main" id="{2808D18F-001A-4BE9-A9D0-5D3B77AC8AEC}"/>
              </a:ext>
            </a:extLst>
          </p:cNvPr>
          <p:cNvSpPr txBox="1"/>
          <p:nvPr/>
        </p:nvSpPr>
        <p:spPr>
          <a:xfrm>
            <a:off x="153890" y="6042262"/>
            <a:ext cx="3698777" cy="334732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 defTabSz="914383">
              <a:tabLst>
                <a:tab pos="1274349" algn="l"/>
              </a:tabLst>
              <a:defRPr/>
            </a:pPr>
            <a:r>
              <a:rPr lang="en-US" sz="1900" b="1" dirty="0">
                <a:solidFill>
                  <a:prstClr val="white"/>
                </a:solidFill>
                <a:latin typeface="Arial" panose="020B0604020202020204"/>
                <a:cs typeface="Hellix"/>
              </a:rPr>
              <a:t>THE COLD SOUTHERN OCEAN</a:t>
            </a:r>
          </a:p>
        </p:txBody>
      </p:sp>
      <p:sp>
        <p:nvSpPr>
          <p:cNvPr id="38" name="object 4">
            <a:extLst>
              <a:ext uri="{FF2B5EF4-FFF2-40B4-BE49-F238E27FC236}">
                <a16:creationId xmlns:a16="http://schemas.microsoft.com/office/drawing/2014/main" id="{9278AD97-B0C4-4200-818C-67C4196B07FF}"/>
              </a:ext>
            </a:extLst>
          </p:cNvPr>
          <p:cNvSpPr txBox="1"/>
          <p:nvPr/>
        </p:nvSpPr>
        <p:spPr>
          <a:xfrm>
            <a:off x="153885" y="6324094"/>
            <a:ext cx="3914674" cy="334732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 defTabSz="914383">
              <a:tabLst>
                <a:tab pos="1274349" algn="l"/>
              </a:tabLst>
              <a:defRPr/>
            </a:pPr>
            <a:r>
              <a:rPr lang="en-US" sz="1900" b="1" dirty="0">
                <a:solidFill>
                  <a:prstClr val="white"/>
                </a:solidFill>
                <a:latin typeface="Arial" panose="020B0604020202020204"/>
                <a:cs typeface="Hellix"/>
              </a:rPr>
              <a:t>KEEPS TEMPERATURES COOL</a:t>
            </a:r>
          </a:p>
        </p:txBody>
      </p:sp>
      <p:sp>
        <p:nvSpPr>
          <p:cNvPr id="39" name="object 4">
            <a:extLst>
              <a:ext uri="{FF2B5EF4-FFF2-40B4-BE49-F238E27FC236}">
                <a16:creationId xmlns:a16="http://schemas.microsoft.com/office/drawing/2014/main" id="{AA3F7AF1-7B05-4AE8-8035-398C09153998}"/>
              </a:ext>
            </a:extLst>
          </p:cNvPr>
          <p:cNvSpPr txBox="1"/>
          <p:nvPr/>
        </p:nvSpPr>
        <p:spPr>
          <a:xfrm>
            <a:off x="134320" y="6596404"/>
            <a:ext cx="3231344" cy="334732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 defTabSz="914383">
              <a:tabLst>
                <a:tab pos="1274349" algn="l"/>
              </a:tabLst>
              <a:defRPr/>
            </a:pPr>
            <a:r>
              <a:rPr lang="en-US" sz="1900" b="1" dirty="0">
                <a:solidFill>
                  <a:prstClr val="white"/>
                </a:solidFill>
                <a:latin typeface="Arial" panose="020B0604020202020204"/>
                <a:cs typeface="Hellix"/>
              </a:rPr>
              <a:t>IN THE SOUTH, IDEAL FOR</a:t>
            </a:r>
          </a:p>
        </p:txBody>
      </p:sp>
      <p:sp>
        <p:nvSpPr>
          <p:cNvPr id="40" name="object 4">
            <a:extLst>
              <a:ext uri="{FF2B5EF4-FFF2-40B4-BE49-F238E27FC236}">
                <a16:creationId xmlns:a16="http://schemas.microsoft.com/office/drawing/2014/main" id="{7D372D9C-4B2D-4B96-92D0-D7BB6A3FC045}"/>
              </a:ext>
            </a:extLst>
          </p:cNvPr>
          <p:cNvSpPr txBox="1"/>
          <p:nvPr/>
        </p:nvSpPr>
        <p:spPr>
          <a:xfrm>
            <a:off x="144102" y="6862533"/>
            <a:ext cx="1802898" cy="334732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 defTabSz="914383">
              <a:tabLst>
                <a:tab pos="1274349" algn="l"/>
              </a:tabLst>
              <a:defRPr/>
            </a:pPr>
            <a:r>
              <a:rPr lang="en-US" sz="1900" b="1" dirty="0">
                <a:solidFill>
                  <a:prstClr val="white"/>
                </a:solidFill>
                <a:latin typeface="Arial" panose="020B0604020202020204"/>
                <a:cs typeface="Hellix"/>
              </a:rPr>
              <a:t>MAKING WINE</a:t>
            </a:r>
          </a:p>
        </p:txBody>
      </p:sp>
    </p:spTree>
    <p:extLst>
      <p:ext uri="{BB962C8B-B14F-4D97-AF65-F5344CB8AC3E}">
        <p14:creationId xmlns:p14="http://schemas.microsoft.com/office/powerpoint/2010/main" val="3861292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>
            <a:extLst>
              <a:ext uri="{FF2B5EF4-FFF2-40B4-BE49-F238E27FC236}">
                <a16:creationId xmlns:a16="http://schemas.microsoft.com/office/drawing/2014/main" id="{C1A24173-4ED9-473E-B5E9-F0B8D5762C37}"/>
              </a:ext>
            </a:extLst>
          </p:cNvPr>
          <p:cNvSpPr txBox="1"/>
          <p:nvPr/>
        </p:nvSpPr>
        <p:spPr>
          <a:xfrm>
            <a:off x="1320061" y="3269357"/>
            <a:ext cx="4336525" cy="767588"/>
          </a:xfrm>
          <a:prstGeom prst="rect">
            <a:avLst/>
          </a:prstGeom>
        </p:spPr>
        <p:txBody>
          <a:bodyPr vert="horz" wrap="none" lIns="0" tIns="15876" rIns="0" bIns="0" rtlCol="0">
            <a:noAutofit/>
          </a:bodyPr>
          <a:lstStyle/>
          <a:p>
            <a:pPr defTabSz="914406">
              <a:lnSpc>
                <a:spcPct val="80000"/>
              </a:lnSpc>
            </a:pPr>
            <a:r>
              <a:rPr lang="en-AU" sz="5900" b="1" spc="1500" dirty="0">
                <a:solidFill>
                  <a:prstClr val="white"/>
                </a:solidFill>
                <a:latin typeface="Arial" panose="020B0604020202020204"/>
                <a:cs typeface="Hellix"/>
              </a:rPr>
              <a:t>FRANCE</a:t>
            </a:r>
            <a:endParaRPr lang="en-AU" sz="5900" spc="1500" dirty="0">
              <a:solidFill>
                <a:prstClr val="white"/>
              </a:solidFill>
              <a:latin typeface="Arial" panose="020B0604020202020204"/>
              <a:cs typeface="Hellix"/>
            </a:endParaRPr>
          </a:p>
        </p:txBody>
      </p:sp>
      <p:sp>
        <p:nvSpPr>
          <p:cNvPr id="3" name="object 58">
            <a:extLst>
              <a:ext uri="{FF2B5EF4-FFF2-40B4-BE49-F238E27FC236}">
                <a16:creationId xmlns:a16="http://schemas.microsoft.com/office/drawing/2014/main" id="{66149595-D8A4-4E8E-9AB2-C8B777C6C1E4}"/>
              </a:ext>
            </a:extLst>
          </p:cNvPr>
          <p:cNvSpPr txBox="1"/>
          <p:nvPr/>
        </p:nvSpPr>
        <p:spPr>
          <a:xfrm>
            <a:off x="6179715" y="2351745"/>
            <a:ext cx="2691434" cy="405111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algn="ctr" defTabSz="914406">
              <a:lnSpc>
                <a:spcPct val="90000"/>
              </a:lnSpc>
              <a:buClr>
                <a:srgbClr val="F40000"/>
              </a:buClr>
            </a:pPr>
            <a:r>
              <a:rPr lang="en-AU" sz="2800" b="1" dirty="0">
                <a:solidFill>
                  <a:prstClr val="white"/>
                </a:solidFill>
                <a:latin typeface="Arial" panose="020B0604020202020204"/>
                <a:cs typeface="Hellix SemiBold"/>
              </a:rPr>
              <a:t>BURGUNDY</a:t>
            </a:r>
            <a:endParaRPr lang="en-US" sz="2800" dirty="0">
              <a:solidFill>
                <a:prstClr val="white"/>
              </a:solidFill>
              <a:latin typeface="Arial" panose="020B0604020202020204"/>
              <a:cs typeface="Hellix SemiBold"/>
            </a:endParaRPr>
          </a:p>
        </p:txBody>
      </p:sp>
      <p:sp>
        <p:nvSpPr>
          <p:cNvPr id="4" name="object 58">
            <a:extLst>
              <a:ext uri="{FF2B5EF4-FFF2-40B4-BE49-F238E27FC236}">
                <a16:creationId xmlns:a16="http://schemas.microsoft.com/office/drawing/2014/main" id="{11C2E2BB-30C9-4437-BF6F-520FF60EC1AB}"/>
              </a:ext>
            </a:extLst>
          </p:cNvPr>
          <p:cNvSpPr txBox="1"/>
          <p:nvPr/>
        </p:nvSpPr>
        <p:spPr>
          <a:xfrm>
            <a:off x="7428997" y="4824066"/>
            <a:ext cx="466891" cy="201978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defTabSz="914406">
              <a:buClr>
                <a:srgbClr val="F40000"/>
              </a:buClr>
            </a:pPr>
            <a:r>
              <a:rPr lang="en-AU" sz="1200" b="1" dirty="0">
                <a:solidFill>
                  <a:prstClr val="white"/>
                </a:solidFill>
                <a:latin typeface="Arial" panose="020B0604020202020204"/>
                <a:cs typeface="Hellix SemiBold"/>
              </a:rPr>
              <a:t>LYON</a:t>
            </a:r>
            <a:endParaRPr lang="en-US" sz="1200" dirty="0">
              <a:solidFill>
                <a:prstClr val="white"/>
              </a:solidFill>
              <a:latin typeface="Arial" panose="020B0604020202020204"/>
              <a:cs typeface="Hellix SemiBold"/>
            </a:endParaRPr>
          </a:p>
        </p:txBody>
      </p:sp>
      <p:sp>
        <p:nvSpPr>
          <p:cNvPr id="5" name="object 58">
            <a:extLst>
              <a:ext uri="{FF2B5EF4-FFF2-40B4-BE49-F238E27FC236}">
                <a16:creationId xmlns:a16="http://schemas.microsoft.com/office/drawing/2014/main" id="{69ED2F10-0B81-4233-ADC1-FF0B5C5DBA6D}"/>
              </a:ext>
            </a:extLst>
          </p:cNvPr>
          <p:cNvSpPr txBox="1"/>
          <p:nvPr/>
        </p:nvSpPr>
        <p:spPr>
          <a:xfrm>
            <a:off x="7592914" y="2794658"/>
            <a:ext cx="466891" cy="201978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defTabSz="914406">
              <a:buClr>
                <a:srgbClr val="F40000"/>
              </a:buClr>
            </a:pPr>
            <a:r>
              <a:rPr lang="en-AU" sz="1200" b="1" dirty="0">
                <a:solidFill>
                  <a:prstClr val="white"/>
                </a:solidFill>
                <a:latin typeface="Arial" panose="020B0604020202020204"/>
                <a:cs typeface="Hellix SemiBold"/>
              </a:rPr>
              <a:t>DIJON</a:t>
            </a:r>
            <a:endParaRPr lang="en-US" sz="1200" dirty="0">
              <a:solidFill>
                <a:prstClr val="white"/>
              </a:solidFill>
              <a:latin typeface="Arial" panose="020B0604020202020204"/>
              <a:cs typeface="Hellix SemiBold"/>
            </a:endParaRPr>
          </a:p>
        </p:txBody>
      </p:sp>
      <p:sp>
        <p:nvSpPr>
          <p:cNvPr id="6" name="object 58">
            <a:extLst>
              <a:ext uri="{FF2B5EF4-FFF2-40B4-BE49-F238E27FC236}">
                <a16:creationId xmlns:a16="http://schemas.microsoft.com/office/drawing/2014/main" id="{5FC8E3FA-83EC-4133-9569-E029F5CA4D2C}"/>
              </a:ext>
            </a:extLst>
          </p:cNvPr>
          <p:cNvSpPr txBox="1"/>
          <p:nvPr/>
        </p:nvSpPr>
        <p:spPr>
          <a:xfrm>
            <a:off x="10347950" y="1146977"/>
            <a:ext cx="1267377" cy="201978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defTabSz="914406">
              <a:buClr>
                <a:srgbClr val="F40000"/>
              </a:buClr>
            </a:pPr>
            <a:r>
              <a:rPr lang="en-AU" sz="1200" b="1" dirty="0">
                <a:solidFill>
                  <a:prstClr val="black"/>
                </a:solidFill>
                <a:latin typeface="Arial" panose="020B0604020202020204"/>
                <a:cs typeface="Hellix SemiBold"/>
              </a:rPr>
              <a:t>STRASBOURG</a:t>
            </a:r>
            <a:endParaRPr lang="en-US" sz="1200" dirty="0">
              <a:solidFill>
                <a:prstClr val="black"/>
              </a:solidFill>
              <a:latin typeface="Arial" panose="020B0604020202020204"/>
              <a:cs typeface="Hellix SemiBold"/>
            </a:endParaRPr>
          </a:p>
        </p:txBody>
      </p:sp>
      <p:sp>
        <p:nvSpPr>
          <p:cNvPr id="7" name="object 58">
            <a:extLst>
              <a:ext uri="{FF2B5EF4-FFF2-40B4-BE49-F238E27FC236}">
                <a16:creationId xmlns:a16="http://schemas.microsoft.com/office/drawing/2014/main" id="{9B7D3AC3-9C7A-47F8-A948-1C8E2490CEC7}"/>
              </a:ext>
            </a:extLst>
          </p:cNvPr>
          <p:cNvSpPr txBox="1"/>
          <p:nvPr/>
        </p:nvSpPr>
        <p:spPr>
          <a:xfrm>
            <a:off x="420258" y="2839989"/>
            <a:ext cx="673623" cy="201978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defTabSz="914406">
              <a:buClr>
                <a:srgbClr val="F40000"/>
              </a:buClr>
            </a:pPr>
            <a:r>
              <a:rPr lang="en-AU" sz="1200" b="1" dirty="0">
                <a:solidFill>
                  <a:prstClr val="white"/>
                </a:solidFill>
                <a:latin typeface="Arial" panose="020B0604020202020204"/>
                <a:cs typeface="Hellix SemiBold"/>
              </a:rPr>
              <a:t>NANTES</a:t>
            </a:r>
            <a:endParaRPr lang="en-US" sz="1200" dirty="0">
              <a:solidFill>
                <a:prstClr val="white"/>
              </a:solidFill>
              <a:latin typeface="Arial" panose="020B0604020202020204"/>
              <a:cs typeface="Hellix SemiBold"/>
            </a:endParaRPr>
          </a:p>
        </p:txBody>
      </p:sp>
      <p:sp>
        <p:nvSpPr>
          <p:cNvPr id="8" name="object 58">
            <a:extLst>
              <a:ext uri="{FF2B5EF4-FFF2-40B4-BE49-F238E27FC236}">
                <a16:creationId xmlns:a16="http://schemas.microsoft.com/office/drawing/2014/main" id="{201C1D26-8EE6-4C64-86B4-801CC4B7327F}"/>
              </a:ext>
            </a:extLst>
          </p:cNvPr>
          <p:cNvSpPr txBox="1"/>
          <p:nvPr/>
        </p:nvSpPr>
        <p:spPr>
          <a:xfrm>
            <a:off x="1326905" y="5940998"/>
            <a:ext cx="920112" cy="201978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defTabSz="914406">
              <a:buClr>
                <a:srgbClr val="F40000"/>
              </a:buClr>
            </a:pPr>
            <a:r>
              <a:rPr lang="en-AU" sz="1200" b="1" dirty="0">
                <a:solidFill>
                  <a:prstClr val="white"/>
                </a:solidFill>
                <a:latin typeface="Arial" panose="020B0604020202020204"/>
                <a:cs typeface="Hellix SemiBold"/>
              </a:rPr>
              <a:t>BORDEAUX</a:t>
            </a:r>
            <a:endParaRPr lang="en-US" sz="1200" dirty="0">
              <a:solidFill>
                <a:prstClr val="white"/>
              </a:solidFill>
              <a:latin typeface="Arial" panose="020B0604020202020204"/>
              <a:cs typeface="Hellix SemiBold"/>
            </a:endParaRPr>
          </a:p>
        </p:txBody>
      </p:sp>
      <p:sp>
        <p:nvSpPr>
          <p:cNvPr id="9" name="object 58">
            <a:extLst>
              <a:ext uri="{FF2B5EF4-FFF2-40B4-BE49-F238E27FC236}">
                <a16:creationId xmlns:a16="http://schemas.microsoft.com/office/drawing/2014/main" id="{10FE4614-7159-4E07-94A0-70504D3CD01E}"/>
              </a:ext>
            </a:extLst>
          </p:cNvPr>
          <p:cNvSpPr txBox="1"/>
          <p:nvPr/>
        </p:nvSpPr>
        <p:spPr>
          <a:xfrm>
            <a:off x="1114549" y="5353824"/>
            <a:ext cx="2691434" cy="405111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algn="ctr" defTabSz="914406">
              <a:lnSpc>
                <a:spcPct val="90000"/>
              </a:lnSpc>
              <a:buClr>
                <a:srgbClr val="F40000"/>
              </a:buClr>
            </a:pPr>
            <a:r>
              <a:rPr lang="en-AU" sz="2800" b="1" dirty="0">
                <a:solidFill>
                  <a:prstClr val="white"/>
                </a:solidFill>
                <a:latin typeface="Arial" panose="020B0604020202020204"/>
                <a:cs typeface="Hellix SemiBold"/>
              </a:rPr>
              <a:t>BORDEAUX</a:t>
            </a:r>
            <a:endParaRPr lang="en-US" sz="2800" dirty="0">
              <a:solidFill>
                <a:prstClr val="white"/>
              </a:solidFill>
              <a:latin typeface="Arial" panose="020B0604020202020204"/>
              <a:cs typeface="Hellix SemiBold"/>
            </a:endParaRPr>
          </a:p>
        </p:txBody>
      </p:sp>
      <p:sp>
        <p:nvSpPr>
          <p:cNvPr id="10" name="object 58">
            <a:extLst>
              <a:ext uri="{FF2B5EF4-FFF2-40B4-BE49-F238E27FC236}">
                <a16:creationId xmlns:a16="http://schemas.microsoft.com/office/drawing/2014/main" id="{418303EA-12C6-4F30-89A4-BA3564B4CCAE}"/>
              </a:ext>
            </a:extLst>
          </p:cNvPr>
          <p:cNvSpPr txBox="1"/>
          <p:nvPr/>
        </p:nvSpPr>
        <p:spPr>
          <a:xfrm>
            <a:off x="10449839" y="2933976"/>
            <a:ext cx="602965" cy="201978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defTabSz="914406">
              <a:buClr>
                <a:srgbClr val="F40000"/>
              </a:buClr>
            </a:pPr>
            <a:r>
              <a:rPr lang="en-AU" sz="1200" b="1" dirty="0">
                <a:solidFill>
                  <a:prstClr val="black"/>
                </a:solidFill>
                <a:latin typeface="Arial" panose="020B0604020202020204"/>
                <a:cs typeface="Hellix SemiBold"/>
              </a:rPr>
              <a:t>ONLY</a:t>
            </a:r>
            <a:endParaRPr lang="en-US" sz="1200" dirty="0">
              <a:solidFill>
                <a:prstClr val="black"/>
              </a:solidFill>
              <a:latin typeface="Arial" panose="020B0604020202020204"/>
              <a:cs typeface="Hellix SemiBold"/>
            </a:endParaRPr>
          </a:p>
        </p:txBody>
      </p:sp>
      <p:sp>
        <p:nvSpPr>
          <p:cNvPr id="11" name="object 58">
            <a:extLst>
              <a:ext uri="{FF2B5EF4-FFF2-40B4-BE49-F238E27FC236}">
                <a16:creationId xmlns:a16="http://schemas.microsoft.com/office/drawing/2014/main" id="{940FD760-9228-44E7-993C-B26735C8766A}"/>
              </a:ext>
            </a:extLst>
          </p:cNvPr>
          <p:cNvSpPr txBox="1"/>
          <p:nvPr/>
        </p:nvSpPr>
        <p:spPr>
          <a:xfrm>
            <a:off x="4765310" y="860651"/>
            <a:ext cx="697478" cy="278923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defTabSz="914406">
              <a:buClr>
                <a:srgbClr val="F40000"/>
              </a:buClr>
            </a:pPr>
            <a:r>
              <a:rPr lang="en-AU" sz="1700" b="1" dirty="0">
                <a:solidFill>
                  <a:prstClr val="white"/>
                </a:solidFill>
                <a:latin typeface="Arial" panose="020B0604020202020204"/>
                <a:cs typeface="Hellix SemiBold"/>
              </a:rPr>
              <a:t>PARIS</a:t>
            </a:r>
            <a:endParaRPr lang="en-US" sz="1700" dirty="0">
              <a:solidFill>
                <a:prstClr val="white"/>
              </a:solidFill>
              <a:latin typeface="Arial" panose="020B0604020202020204"/>
              <a:cs typeface="Hellix Semi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E22CBB-69A9-4A14-84D6-303C2FB5576E}"/>
              </a:ext>
            </a:extLst>
          </p:cNvPr>
          <p:cNvSpPr txBox="1"/>
          <p:nvPr/>
        </p:nvSpPr>
        <p:spPr>
          <a:xfrm>
            <a:off x="10176787" y="3080658"/>
            <a:ext cx="2352137" cy="69124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914406">
              <a:defRPr/>
            </a:pPr>
            <a:r>
              <a:rPr lang="en-AU" sz="4801" b="1" dirty="0">
                <a:solidFill>
                  <a:srgbClr val="F40000"/>
                </a:solidFill>
                <a:latin typeface="Arial" panose="020B0604020202020204"/>
              </a:rPr>
              <a:t>135,000</a:t>
            </a:r>
            <a:endParaRPr lang="en-AU" sz="4801" baseline="30000" dirty="0">
              <a:solidFill>
                <a:srgbClr val="F40000"/>
              </a:solidFill>
              <a:latin typeface="Arial" panose="020B0604020202020204"/>
            </a:endParaRPr>
          </a:p>
        </p:txBody>
      </p:sp>
      <p:sp>
        <p:nvSpPr>
          <p:cNvPr id="13" name="object 58">
            <a:extLst>
              <a:ext uri="{FF2B5EF4-FFF2-40B4-BE49-F238E27FC236}">
                <a16:creationId xmlns:a16="http://schemas.microsoft.com/office/drawing/2014/main" id="{148D0488-7761-4568-9E83-8C42B538296A}"/>
              </a:ext>
            </a:extLst>
          </p:cNvPr>
          <p:cNvSpPr txBox="1"/>
          <p:nvPr/>
        </p:nvSpPr>
        <p:spPr>
          <a:xfrm>
            <a:off x="10449838" y="3804194"/>
            <a:ext cx="1165490" cy="232756"/>
          </a:xfrm>
          <a:prstGeom prst="rect">
            <a:avLst/>
          </a:prstGeom>
        </p:spPr>
        <p:txBody>
          <a:bodyPr vert="horz" wrap="square" lIns="0" tIns="17145" rIns="0" bIns="0" rtlCol="0" anchor="ctr" anchorCtr="0">
            <a:spAutoFit/>
          </a:bodyPr>
          <a:lstStyle/>
          <a:p>
            <a:pPr defTabSz="914406">
              <a:buClr>
                <a:srgbClr val="F40000"/>
              </a:buClr>
              <a:defRPr/>
            </a:pPr>
            <a:r>
              <a:rPr lang="en-AU" sz="1400" b="1" dirty="0">
                <a:solidFill>
                  <a:prstClr val="black"/>
                </a:solidFill>
                <a:latin typeface="Arial" panose="020B0604020202020204"/>
                <a:cs typeface="Hellix SemiBold"/>
              </a:rPr>
              <a:t>HECTARES</a:t>
            </a:r>
            <a:endParaRPr lang="en-US" sz="1400" dirty="0">
              <a:solidFill>
                <a:prstClr val="black"/>
              </a:solidFill>
              <a:latin typeface="Arial" panose="020B0604020202020204"/>
              <a:cs typeface="Hellix SemiBold"/>
            </a:endParaRPr>
          </a:p>
        </p:txBody>
      </p:sp>
      <p:sp>
        <p:nvSpPr>
          <p:cNvPr id="14" name="object 58">
            <a:extLst>
              <a:ext uri="{FF2B5EF4-FFF2-40B4-BE49-F238E27FC236}">
                <a16:creationId xmlns:a16="http://schemas.microsoft.com/office/drawing/2014/main" id="{AC9EB883-10F2-44AC-94DF-88216560205F}"/>
              </a:ext>
            </a:extLst>
          </p:cNvPr>
          <p:cNvSpPr txBox="1"/>
          <p:nvPr/>
        </p:nvSpPr>
        <p:spPr>
          <a:xfrm>
            <a:off x="10449838" y="4735309"/>
            <a:ext cx="1634616" cy="879087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defTabSz="914406">
              <a:buClr>
                <a:srgbClr val="F40000"/>
              </a:buClr>
              <a:defRPr/>
            </a:pPr>
            <a:r>
              <a:rPr lang="en-US" sz="1400" b="1" dirty="0">
                <a:solidFill>
                  <a:prstClr val="black"/>
                </a:solidFill>
                <a:latin typeface="Arial" panose="020B0604020202020204"/>
                <a:cs typeface="Hellix SemiBold"/>
              </a:rPr>
              <a:t>OF AUSTRALIA’S TOTAL LAND MASS IS </a:t>
            </a:r>
          </a:p>
          <a:p>
            <a:pPr defTabSz="914406">
              <a:buClr>
                <a:srgbClr val="F40000"/>
              </a:buClr>
              <a:defRPr/>
            </a:pPr>
            <a:r>
              <a:rPr lang="en-US" sz="1400" b="1" dirty="0">
                <a:solidFill>
                  <a:prstClr val="black"/>
                </a:solidFill>
                <a:latin typeface="Arial" panose="020B0604020202020204"/>
                <a:cs typeface="Hellix SemiBold"/>
              </a:rPr>
              <a:t>UNDER VINE </a:t>
            </a:r>
            <a:endParaRPr lang="en-US" sz="1400" dirty="0">
              <a:solidFill>
                <a:prstClr val="black"/>
              </a:solidFill>
              <a:latin typeface="Arial" panose="020B0604020202020204"/>
              <a:cs typeface="Hellix SemiBol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28D848-EA9E-4FB9-8E00-A973441832E2}"/>
              </a:ext>
            </a:extLst>
          </p:cNvPr>
          <p:cNvSpPr txBox="1"/>
          <p:nvPr/>
        </p:nvSpPr>
        <p:spPr>
          <a:xfrm>
            <a:off x="10340752" y="4165062"/>
            <a:ext cx="1397072" cy="57024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914406">
              <a:defRPr/>
            </a:pPr>
            <a:r>
              <a:rPr lang="en-AU" sz="3000" b="1" dirty="0">
                <a:solidFill>
                  <a:prstClr val="white"/>
                </a:solidFill>
                <a:latin typeface="Arial" panose="020B0604020202020204"/>
              </a:rPr>
              <a:t>(0.02%)</a:t>
            </a:r>
            <a:endParaRPr lang="en-AU" sz="3000" baseline="300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6" name="object 58">
            <a:extLst>
              <a:ext uri="{FF2B5EF4-FFF2-40B4-BE49-F238E27FC236}">
                <a16:creationId xmlns:a16="http://schemas.microsoft.com/office/drawing/2014/main" id="{9C726CDE-7402-4933-AD73-49B56AC268D2}"/>
              </a:ext>
            </a:extLst>
          </p:cNvPr>
          <p:cNvSpPr txBox="1"/>
          <p:nvPr/>
        </p:nvSpPr>
        <p:spPr>
          <a:xfrm>
            <a:off x="10439237" y="5758890"/>
            <a:ext cx="1945107" cy="697307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defTabSz="914406">
              <a:lnSpc>
                <a:spcPct val="92000"/>
              </a:lnSpc>
              <a:buClr>
                <a:srgbClr val="F40000"/>
              </a:buClr>
              <a:defRPr/>
            </a:pPr>
            <a:r>
              <a:rPr lang="en-US" sz="1601" dirty="0">
                <a:solidFill>
                  <a:prstClr val="black"/>
                </a:solidFill>
                <a:latin typeface="Arial" panose="020B0604020202020204"/>
                <a:cs typeface="Hellix SemiBold"/>
              </a:rPr>
              <a:t>This is slightly less than Bordeaux and Burgundy combined. </a:t>
            </a:r>
          </a:p>
        </p:txBody>
      </p:sp>
    </p:spTree>
    <p:extLst>
      <p:ext uri="{BB962C8B-B14F-4D97-AF65-F5344CB8AC3E}">
        <p14:creationId xmlns:p14="http://schemas.microsoft.com/office/powerpoint/2010/main" val="3867189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9C8104-9EC4-40AD-8599-8D0326155390}"/>
              </a:ext>
            </a:extLst>
          </p:cNvPr>
          <p:cNvSpPr/>
          <p:nvPr/>
        </p:nvSpPr>
        <p:spPr>
          <a:xfrm>
            <a:off x="6233226" y="3641342"/>
            <a:ext cx="9003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baseline="30000" dirty="0">
                <a:solidFill>
                  <a:srgbClr val="FFFFFF"/>
                </a:solidFill>
                <a:latin typeface="Hellix" panose="00000500000000000000" pitchFamily="50" charset="0"/>
              </a:rPr>
              <a:t>The history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87EDFF17-E007-4CF5-9B45-AD6B0A8F0BA4}"/>
              </a:ext>
            </a:extLst>
          </p:cNvPr>
          <p:cNvSpPr txBox="1"/>
          <p:nvPr/>
        </p:nvSpPr>
        <p:spPr>
          <a:xfrm>
            <a:off x="266561" y="2088356"/>
            <a:ext cx="3387891" cy="47015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3200" b="1" dirty="0">
                <a:solidFill>
                  <a:schemeClr val="bg1"/>
                </a:solidFill>
                <a:latin typeface="+mj-lt"/>
                <a:cs typeface="Hellix"/>
              </a:rPr>
              <a:t>THE HISTORY OF</a:t>
            </a: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8548D8AF-ED4E-462B-94D8-B78EFBF9B442}"/>
              </a:ext>
            </a:extLst>
          </p:cNvPr>
          <p:cNvSpPr txBox="1"/>
          <p:nvPr/>
        </p:nvSpPr>
        <p:spPr>
          <a:xfrm>
            <a:off x="1767518" y="2806451"/>
            <a:ext cx="3387891" cy="47015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endParaRPr lang="en-AU" sz="3200" b="1" dirty="0">
              <a:solidFill>
                <a:schemeClr val="bg1"/>
              </a:solidFill>
              <a:latin typeface="+mj-lt"/>
              <a:cs typeface="Hellix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ABD57DE4-FB75-4223-98F5-B4CC8A96B8BA}"/>
              </a:ext>
            </a:extLst>
          </p:cNvPr>
          <p:cNvSpPr txBox="1"/>
          <p:nvPr/>
        </p:nvSpPr>
        <p:spPr>
          <a:xfrm>
            <a:off x="266561" y="2457076"/>
            <a:ext cx="5475478" cy="47015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3200" b="1" dirty="0">
                <a:solidFill>
                  <a:schemeClr val="bg1"/>
                </a:solidFill>
                <a:cs typeface="Hellix"/>
              </a:rPr>
              <a:t>SHIRAZ </a:t>
            </a:r>
            <a:r>
              <a:rPr lang="en-AU" sz="3200" b="1" dirty="0">
                <a:solidFill>
                  <a:schemeClr val="bg1"/>
                </a:solidFill>
                <a:latin typeface="+mj-lt"/>
                <a:cs typeface="Hellix"/>
              </a:rPr>
              <a:t>IN AUSTRALIA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F2842D-634D-4EF2-8D0E-F592E0B44F7B}"/>
              </a:ext>
            </a:extLst>
          </p:cNvPr>
          <p:cNvSpPr txBox="1"/>
          <p:nvPr/>
        </p:nvSpPr>
        <p:spPr>
          <a:xfrm>
            <a:off x="5088730" y="4314825"/>
            <a:ext cx="2762252" cy="54292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5000" b="1" dirty="0"/>
              <a:t>1820s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E3F3D3-3757-47C1-A222-9109CC444041}"/>
              </a:ext>
            </a:extLst>
          </p:cNvPr>
          <p:cNvSpPr txBox="1"/>
          <p:nvPr/>
        </p:nvSpPr>
        <p:spPr>
          <a:xfrm>
            <a:off x="5155404" y="5591176"/>
            <a:ext cx="3162685" cy="14093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5000"/>
              </a:lnSpc>
            </a:pPr>
            <a:r>
              <a:rPr lang="en-AU" dirty="0"/>
              <a:t>Shiraz is one of the original varieties brought to Australia and thrives in the warm, dry climate.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3ADDDD-07C7-4761-9076-3ADEE1D4DADA}"/>
              </a:ext>
            </a:extLst>
          </p:cNvPr>
          <p:cNvSpPr txBox="1"/>
          <p:nvPr/>
        </p:nvSpPr>
        <p:spPr>
          <a:xfrm>
            <a:off x="9108283" y="5591176"/>
            <a:ext cx="3811304" cy="15470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5000"/>
              </a:lnSpc>
            </a:pPr>
            <a:r>
              <a:rPr lang="en-AU" dirty="0" err="1"/>
              <a:t>Tahbilk</a:t>
            </a:r>
            <a:r>
              <a:rPr lang="en-AU" dirty="0"/>
              <a:t> is established in Victoria and is home to some of the world’s oldest ungrafted, pre‑phylloxera plantings of Shiraz.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859479-85C0-4435-B2B0-0025954F5040}"/>
              </a:ext>
            </a:extLst>
          </p:cNvPr>
          <p:cNvSpPr txBox="1"/>
          <p:nvPr/>
        </p:nvSpPr>
        <p:spPr>
          <a:xfrm>
            <a:off x="5164930" y="4914900"/>
            <a:ext cx="2686052" cy="56197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5000" b="1" dirty="0"/>
              <a:t>–1830s</a:t>
            </a:r>
            <a:endParaRPr lang="en-AU" sz="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7E1CCD-0132-4B90-874E-88B23DC188C6}"/>
              </a:ext>
            </a:extLst>
          </p:cNvPr>
          <p:cNvSpPr txBox="1"/>
          <p:nvPr/>
        </p:nvSpPr>
        <p:spPr>
          <a:xfrm>
            <a:off x="7308055" y="1209675"/>
            <a:ext cx="3067050" cy="54292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5000" b="1" dirty="0"/>
              <a:t>1840s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0C78A7-F58B-442E-A8DF-1EA3E4440574}"/>
              </a:ext>
            </a:extLst>
          </p:cNvPr>
          <p:cNvSpPr txBox="1"/>
          <p:nvPr/>
        </p:nvSpPr>
        <p:spPr>
          <a:xfrm>
            <a:off x="8077433" y="2358775"/>
            <a:ext cx="4075238" cy="12005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5000"/>
              </a:lnSpc>
            </a:pPr>
            <a:r>
              <a:rPr lang="en-AU" dirty="0"/>
              <a:t>Shiraz vines are planted in South Australia and Victoria, producing fruit that represents the world’s oldest continuously producing Shiraz vines.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920E22-8E34-4369-8272-658E3B0FB8B0}"/>
              </a:ext>
            </a:extLst>
          </p:cNvPr>
          <p:cNvSpPr txBox="1"/>
          <p:nvPr/>
        </p:nvSpPr>
        <p:spPr>
          <a:xfrm>
            <a:off x="7384255" y="1809750"/>
            <a:ext cx="2990850" cy="56197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5000" b="1" dirty="0"/>
              <a:t>–1890s</a:t>
            </a:r>
            <a:endParaRPr lang="en-AU" sz="5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2947D8-404A-48C7-A735-5CA9B342EE5D}"/>
              </a:ext>
            </a:extLst>
          </p:cNvPr>
          <p:cNvSpPr txBox="1"/>
          <p:nvPr/>
        </p:nvSpPr>
        <p:spPr>
          <a:xfrm>
            <a:off x="8889205" y="4705350"/>
            <a:ext cx="2457452" cy="77152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7500" b="1" dirty="0"/>
              <a:t>1860</a:t>
            </a:r>
            <a:endParaRPr lang="en-AU" sz="7500" dirty="0"/>
          </a:p>
        </p:txBody>
      </p:sp>
    </p:spTree>
    <p:extLst>
      <p:ext uri="{BB962C8B-B14F-4D97-AF65-F5344CB8AC3E}">
        <p14:creationId xmlns:p14="http://schemas.microsoft.com/office/powerpoint/2010/main" val="4200523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FE765BD-67DE-41D1-93F7-A8110980F604}"/>
              </a:ext>
            </a:extLst>
          </p:cNvPr>
          <p:cNvSpPr txBox="1"/>
          <p:nvPr/>
        </p:nvSpPr>
        <p:spPr>
          <a:xfrm>
            <a:off x="7517605" y="1381125"/>
            <a:ext cx="2762252" cy="54292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5000" b="1" dirty="0"/>
              <a:t>1950s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BC972B-B981-4DE1-8B00-70DAB031E76F}"/>
              </a:ext>
            </a:extLst>
          </p:cNvPr>
          <p:cNvSpPr txBox="1"/>
          <p:nvPr/>
        </p:nvSpPr>
        <p:spPr>
          <a:xfrm>
            <a:off x="8326309" y="2612352"/>
            <a:ext cx="3442903" cy="8617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5000"/>
              </a:lnSpc>
            </a:pPr>
            <a:r>
              <a:rPr lang="en-AU" dirty="0"/>
              <a:t>Shiraz makes its move to become the most popular wine in the country.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6F3EAB-B3DF-4550-98D8-FCC381498852}"/>
              </a:ext>
            </a:extLst>
          </p:cNvPr>
          <p:cNvSpPr txBox="1"/>
          <p:nvPr/>
        </p:nvSpPr>
        <p:spPr>
          <a:xfrm>
            <a:off x="7593805" y="1981200"/>
            <a:ext cx="2686052" cy="56197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5000" b="1" dirty="0"/>
              <a:t>–1970s</a:t>
            </a:r>
            <a:endParaRPr lang="en-AU" sz="5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6444E0-D0BB-41C3-9782-7CC695379C7A}"/>
              </a:ext>
            </a:extLst>
          </p:cNvPr>
          <p:cNvSpPr txBox="1"/>
          <p:nvPr/>
        </p:nvSpPr>
        <p:spPr>
          <a:xfrm>
            <a:off x="2402680" y="2486027"/>
            <a:ext cx="2906739" cy="11144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5000"/>
              </a:lnSpc>
            </a:pPr>
            <a:r>
              <a:rPr lang="en-AU" dirty="0"/>
              <a:t>Henry Best plants Shiraz in his Great Western vineyard in Victoria, and these vines continue to thrive today.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AC2F12-E379-4FB6-A7C0-4DC16F3856D9}"/>
              </a:ext>
            </a:extLst>
          </p:cNvPr>
          <p:cNvSpPr txBox="1"/>
          <p:nvPr/>
        </p:nvSpPr>
        <p:spPr>
          <a:xfrm>
            <a:off x="2259805" y="1590675"/>
            <a:ext cx="2457452" cy="77152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7500" b="1" dirty="0"/>
              <a:t>1867</a:t>
            </a:r>
            <a:endParaRPr lang="en-AU" sz="75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8E6BE0-78C0-4032-A945-E842516BA5CF}"/>
              </a:ext>
            </a:extLst>
          </p:cNvPr>
          <p:cNvSpPr txBox="1"/>
          <p:nvPr/>
        </p:nvSpPr>
        <p:spPr>
          <a:xfrm>
            <a:off x="3706761" y="5753099"/>
            <a:ext cx="3772747" cy="12668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5000"/>
              </a:lnSpc>
            </a:pPr>
            <a:r>
              <a:rPr lang="en-AU" dirty="0"/>
              <a:t>Shiraz continues to prosper in almost every corner of the country, with its suitability to Australia’s various climates, topography and soils superseding other varieties.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30D8D7-718B-40F6-8293-3FD400D2156C}"/>
              </a:ext>
            </a:extLst>
          </p:cNvPr>
          <p:cNvSpPr txBox="1"/>
          <p:nvPr/>
        </p:nvSpPr>
        <p:spPr>
          <a:xfrm>
            <a:off x="4926807" y="4895850"/>
            <a:ext cx="2733677" cy="77152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7500" b="1" dirty="0"/>
              <a:t>1900s</a:t>
            </a:r>
            <a:endParaRPr lang="en-AU" sz="75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78FA5D-D82F-44E9-B14E-857C02923E08}"/>
              </a:ext>
            </a:extLst>
          </p:cNvPr>
          <p:cNvSpPr txBox="1"/>
          <p:nvPr/>
        </p:nvSpPr>
        <p:spPr>
          <a:xfrm>
            <a:off x="4974430" y="4562478"/>
            <a:ext cx="2686052" cy="29527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2800" b="1" dirty="0"/>
              <a:t>EARLY</a:t>
            </a:r>
          </a:p>
        </p:txBody>
      </p:sp>
    </p:spTree>
    <p:extLst>
      <p:ext uri="{BB962C8B-B14F-4D97-AF65-F5344CB8AC3E}">
        <p14:creationId xmlns:p14="http://schemas.microsoft.com/office/powerpoint/2010/main" val="1535184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62A5BE9-DA89-42CE-A2F5-77F65E6513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00" r="27876" b="36287"/>
          <a:stretch/>
        </p:blipFill>
        <p:spPr>
          <a:xfrm>
            <a:off x="1945485" y="2819400"/>
            <a:ext cx="7711439" cy="199644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33417F1-DCAF-475A-80E7-6777B90A8272}"/>
              </a:ext>
            </a:extLst>
          </p:cNvPr>
          <p:cNvSpPr/>
          <p:nvPr/>
        </p:nvSpPr>
        <p:spPr>
          <a:xfrm>
            <a:off x="1373983" y="3863340"/>
            <a:ext cx="579121" cy="1600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A4FFD2-C22C-4EDC-8DF6-D803AF74BBCE}"/>
              </a:ext>
            </a:extLst>
          </p:cNvPr>
          <p:cNvSpPr txBox="1"/>
          <p:nvPr/>
        </p:nvSpPr>
        <p:spPr>
          <a:xfrm>
            <a:off x="3193255" y="1219200"/>
            <a:ext cx="2762252" cy="54292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5000" b="1" dirty="0"/>
              <a:t>1980s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50C1E5-91CB-487F-8A09-298D3BC1949B}"/>
              </a:ext>
            </a:extLst>
          </p:cNvPr>
          <p:cNvSpPr txBox="1"/>
          <p:nvPr/>
        </p:nvSpPr>
        <p:spPr>
          <a:xfrm>
            <a:off x="3529780" y="2505075"/>
            <a:ext cx="3480619" cy="8617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5000"/>
              </a:lnSpc>
            </a:pPr>
            <a:r>
              <a:rPr lang="en-AU" dirty="0"/>
              <a:t>Australia’s winemakers craft wines with deeper colour, higher alcohol levels and new oak maturation.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AF8766-5EEB-4F38-A3D2-770CF0EFCEEE}"/>
              </a:ext>
            </a:extLst>
          </p:cNvPr>
          <p:cNvSpPr txBox="1"/>
          <p:nvPr/>
        </p:nvSpPr>
        <p:spPr>
          <a:xfrm>
            <a:off x="3269455" y="1819275"/>
            <a:ext cx="2686052" cy="56197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5000" b="1" dirty="0"/>
              <a:t>–1990s</a:t>
            </a:r>
            <a:endParaRPr lang="en-AU" sz="5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F9D220-F80E-4DBC-88CD-F05D1CA70749}"/>
              </a:ext>
            </a:extLst>
          </p:cNvPr>
          <p:cNvSpPr txBox="1"/>
          <p:nvPr/>
        </p:nvSpPr>
        <p:spPr>
          <a:xfrm>
            <a:off x="6060282" y="5505449"/>
            <a:ext cx="4194763" cy="12668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5000"/>
              </a:lnSpc>
            </a:pPr>
            <a:r>
              <a:rPr lang="en-AU" dirty="0"/>
              <a:t>While blockbuster Shiraz is still being made, with inky depth and syrupy richness, tastes are increasingly appeased by more moderate styles.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AA96FC-F7C4-415C-BA6B-EDB45F311D69}"/>
              </a:ext>
            </a:extLst>
          </p:cNvPr>
          <p:cNvSpPr txBox="1"/>
          <p:nvPr/>
        </p:nvSpPr>
        <p:spPr>
          <a:xfrm>
            <a:off x="6060282" y="4648200"/>
            <a:ext cx="2733677" cy="77152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7500" b="1" dirty="0"/>
              <a:t>2000s</a:t>
            </a:r>
            <a:endParaRPr lang="en-AU" sz="75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B995C8-4A9F-436F-A7C1-BA5FA1F1F95E}"/>
              </a:ext>
            </a:extLst>
          </p:cNvPr>
          <p:cNvSpPr txBox="1"/>
          <p:nvPr/>
        </p:nvSpPr>
        <p:spPr>
          <a:xfrm>
            <a:off x="8670132" y="2085974"/>
            <a:ext cx="4121636" cy="12668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5000"/>
              </a:lnSpc>
            </a:pPr>
            <a:r>
              <a:rPr lang="en-AU" dirty="0"/>
              <a:t>The reputation of cool‑climate Shiraz grows, standing proudly alongside traditional, rich, full‑bodied warm-climate styles of Australian Shiraz that are enjoyed all over the world.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133B9F-DC69-4CEA-B534-2A0ED8179897}"/>
              </a:ext>
            </a:extLst>
          </p:cNvPr>
          <p:cNvSpPr txBox="1"/>
          <p:nvPr/>
        </p:nvSpPr>
        <p:spPr>
          <a:xfrm>
            <a:off x="8260554" y="1304925"/>
            <a:ext cx="2971802" cy="77152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6600" b="1" dirty="0"/>
              <a:t>TODAY</a:t>
            </a:r>
            <a:endParaRPr lang="en-AU" sz="6600" dirty="0"/>
          </a:p>
        </p:txBody>
      </p:sp>
    </p:spTree>
    <p:extLst>
      <p:ext uri="{BB962C8B-B14F-4D97-AF65-F5344CB8AC3E}">
        <p14:creationId xmlns:p14="http://schemas.microsoft.com/office/powerpoint/2010/main" val="3489256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5D58179-F7E1-4AD8-9C95-623469979EB8}"/>
              </a:ext>
            </a:extLst>
          </p:cNvPr>
          <p:cNvSpPr txBox="1">
            <a:spLocks/>
          </p:cNvSpPr>
          <p:nvPr/>
        </p:nvSpPr>
        <p:spPr>
          <a:xfrm>
            <a:off x="7498555" y="4819650"/>
            <a:ext cx="3365388" cy="1981200"/>
          </a:xfrm>
          <a:prstGeom prst="rect">
            <a:avLst/>
          </a:prstGeom>
        </p:spPr>
        <p:txBody>
          <a:bodyPr anchor="ctr" anchorCtr="0"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3296" lvl="2" indent="-163296" defTabSz="914406">
              <a:spcBef>
                <a:spcPts val="726"/>
              </a:spcBef>
            </a:pPr>
            <a:r>
              <a:rPr lang="en-US" sz="1633" dirty="0">
                <a:solidFill>
                  <a:schemeClr val="bg1"/>
                </a:solidFill>
              </a:rPr>
              <a:t>Clones and vine age</a:t>
            </a:r>
          </a:p>
          <a:p>
            <a:pPr marL="523296" lvl="2" indent="-163296" defTabSz="914406">
              <a:spcBef>
                <a:spcPts val="726"/>
              </a:spcBef>
            </a:pPr>
            <a:r>
              <a:rPr lang="en-US" sz="1633" dirty="0" err="1">
                <a:solidFill>
                  <a:schemeClr val="bg1"/>
                </a:solidFill>
              </a:rPr>
              <a:t>Viticultural</a:t>
            </a:r>
            <a:r>
              <a:rPr lang="en-US" sz="1633" dirty="0">
                <a:solidFill>
                  <a:schemeClr val="bg1"/>
                </a:solidFill>
              </a:rPr>
              <a:t> practices</a:t>
            </a:r>
          </a:p>
          <a:p>
            <a:pPr marL="523296" lvl="2" indent="-163296" defTabSz="914406">
              <a:spcBef>
                <a:spcPts val="726"/>
              </a:spcBef>
            </a:pPr>
            <a:r>
              <a:rPr lang="en-US" sz="1633" dirty="0" err="1">
                <a:solidFill>
                  <a:schemeClr val="bg1"/>
                </a:solidFill>
              </a:rPr>
              <a:t>Viticultural</a:t>
            </a:r>
            <a:r>
              <a:rPr lang="en-US" sz="1633" dirty="0">
                <a:solidFill>
                  <a:schemeClr val="bg1"/>
                </a:solidFill>
              </a:rPr>
              <a:t> hazards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DF31E518-C736-4139-B240-2AF323D25ADD}"/>
              </a:ext>
            </a:extLst>
          </p:cNvPr>
          <p:cNvSpPr txBox="1"/>
          <p:nvPr/>
        </p:nvSpPr>
        <p:spPr>
          <a:xfrm>
            <a:off x="1357940" y="2815975"/>
            <a:ext cx="5492916" cy="517775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3400" b="1" dirty="0">
                <a:solidFill>
                  <a:prstClr val="white"/>
                </a:solidFill>
                <a:latin typeface="Arial"/>
                <a:cs typeface="Hellix"/>
              </a:rPr>
              <a:t>VITICULTURE:</a:t>
            </a: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5D7CE50F-01E8-4A73-B529-55B7C769EB60}"/>
              </a:ext>
            </a:extLst>
          </p:cNvPr>
          <p:cNvSpPr txBox="1"/>
          <p:nvPr/>
        </p:nvSpPr>
        <p:spPr>
          <a:xfrm>
            <a:off x="1329365" y="3854688"/>
            <a:ext cx="5912016" cy="920388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endParaRPr lang="en-AU" sz="6400" b="1" dirty="0">
              <a:solidFill>
                <a:prstClr val="white"/>
              </a:solidFill>
              <a:latin typeface="Arial"/>
              <a:cs typeface="Hellix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C9CF5C84-CCD9-4BCE-9E18-8C4744C37E58}"/>
              </a:ext>
            </a:extLst>
          </p:cNvPr>
          <p:cNvSpPr txBox="1"/>
          <p:nvPr/>
        </p:nvSpPr>
        <p:spPr>
          <a:xfrm>
            <a:off x="1329365" y="3939071"/>
            <a:ext cx="5912016" cy="920388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endParaRPr lang="en-AU" sz="6400" b="1" dirty="0">
              <a:solidFill>
                <a:prstClr val="white"/>
              </a:solidFill>
              <a:latin typeface="Arial"/>
              <a:cs typeface="Hellix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34EDE3AF-D653-4CF6-8008-0FD618168A7F}"/>
              </a:ext>
            </a:extLst>
          </p:cNvPr>
          <p:cNvSpPr txBox="1"/>
          <p:nvPr/>
        </p:nvSpPr>
        <p:spPr>
          <a:xfrm>
            <a:off x="805543" y="4690692"/>
            <a:ext cx="6435838" cy="920388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6400" b="1" dirty="0">
                <a:solidFill>
                  <a:srgbClr val="F40000"/>
                </a:solidFill>
                <a:latin typeface="Arial"/>
                <a:cs typeface="Hellix"/>
              </a:rPr>
              <a:t>SHIRAZ</a:t>
            </a: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A87B3AA1-959E-4951-A80C-13C886637E34}"/>
              </a:ext>
            </a:extLst>
          </p:cNvPr>
          <p:cNvSpPr txBox="1"/>
          <p:nvPr/>
        </p:nvSpPr>
        <p:spPr>
          <a:xfrm>
            <a:off x="805543" y="5442312"/>
            <a:ext cx="6435838" cy="920388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5400" b="1" dirty="0">
                <a:solidFill>
                  <a:prstClr val="white"/>
                </a:solidFill>
                <a:latin typeface="Arial"/>
                <a:cs typeface="Hellix"/>
              </a:rPr>
              <a:t>IN THE VINEYARD</a:t>
            </a:r>
          </a:p>
        </p:txBody>
      </p:sp>
    </p:spTree>
    <p:extLst>
      <p:ext uri="{BB962C8B-B14F-4D97-AF65-F5344CB8AC3E}">
        <p14:creationId xmlns:p14="http://schemas.microsoft.com/office/powerpoint/2010/main" val="972403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9BAE717-6C7D-4DB0-995E-B32551C5FC50}"/>
              </a:ext>
            </a:extLst>
          </p:cNvPr>
          <p:cNvSpPr txBox="1">
            <a:spLocks/>
          </p:cNvSpPr>
          <p:nvPr/>
        </p:nvSpPr>
        <p:spPr>
          <a:xfrm>
            <a:off x="7479505" y="1533526"/>
            <a:ext cx="3971926" cy="942975"/>
          </a:xfrm>
          <a:prstGeom prst="rect">
            <a:avLst/>
          </a:prstGeom>
        </p:spPr>
        <p:txBody>
          <a:bodyPr anchor="t" anchorCtr="0"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AU" dirty="0">
                <a:solidFill>
                  <a:prstClr val="black"/>
                </a:solidFill>
                <a:latin typeface="Arial"/>
              </a:rPr>
              <a:t>Vigorous, adaptable vine that can yield large quantities of grapes on a single vine, even in low-fertile soils.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96CE5118-0A05-4FFB-B198-3D127CEF76A3}"/>
              </a:ext>
            </a:extLst>
          </p:cNvPr>
          <p:cNvSpPr txBox="1"/>
          <p:nvPr/>
        </p:nvSpPr>
        <p:spPr>
          <a:xfrm>
            <a:off x="1348415" y="1330075"/>
            <a:ext cx="5912016" cy="133692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9000" b="1" spc="500" dirty="0">
                <a:solidFill>
                  <a:prstClr val="black"/>
                </a:solidFill>
                <a:latin typeface="Arial"/>
                <a:cs typeface="Hellix"/>
              </a:rPr>
              <a:t>THE VINE</a:t>
            </a:r>
          </a:p>
        </p:txBody>
      </p:sp>
    </p:spTree>
    <p:extLst>
      <p:ext uri="{BB962C8B-B14F-4D97-AF65-F5344CB8AC3E}">
        <p14:creationId xmlns:p14="http://schemas.microsoft.com/office/powerpoint/2010/main" val="3297250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>
            <a:extLst>
              <a:ext uri="{FF2B5EF4-FFF2-40B4-BE49-F238E27FC236}">
                <a16:creationId xmlns:a16="http://schemas.microsoft.com/office/drawing/2014/main" id="{A520F3CA-A682-42C5-95EA-35ABC9912A1C}"/>
              </a:ext>
            </a:extLst>
          </p:cNvPr>
          <p:cNvSpPr txBox="1"/>
          <p:nvPr/>
        </p:nvSpPr>
        <p:spPr>
          <a:xfrm>
            <a:off x="4607488" y="5379332"/>
            <a:ext cx="6691728" cy="984501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74445" algn="l"/>
              </a:tabLst>
              <a:defRPr/>
            </a:pPr>
            <a:r>
              <a:rPr kumimoji="0" lang="en-AU" sz="7100" b="1" i="0" u="none" strike="noStrike" kern="1200" cap="none" spc="1650" normalizeH="0" baseline="0" noProof="0" dirty="0">
                <a:ln>
                  <a:noFill/>
                </a:ln>
                <a:solidFill>
                  <a:srgbClr val="F40000"/>
                </a:solidFill>
                <a:effectLst/>
                <a:uLnTx/>
                <a:uFillTx/>
                <a:latin typeface="Arial" panose="020B0604020202020204"/>
                <a:ea typeface="+mn-ea"/>
                <a:cs typeface="Hellix"/>
              </a:rPr>
              <a:t>OLD VINES</a:t>
            </a:r>
          </a:p>
        </p:txBody>
      </p:sp>
      <p:sp>
        <p:nvSpPr>
          <p:cNvPr id="6" name="Rectangle 5"/>
          <p:cNvSpPr/>
          <p:nvPr/>
        </p:nvSpPr>
        <p:spPr>
          <a:xfrm rot="16200000">
            <a:off x="186746" y="3535788"/>
            <a:ext cx="28105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Photo © Barossa Grape and Wine Association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987073-F716-4B62-AEF4-75FA5A834648}"/>
              </a:ext>
            </a:extLst>
          </p:cNvPr>
          <p:cNvSpPr txBox="1"/>
          <p:nvPr/>
        </p:nvSpPr>
        <p:spPr>
          <a:xfrm>
            <a:off x="7256206" y="1356852"/>
            <a:ext cx="571254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</a:rPr>
              <a:t>Australia has the largest acreage of ungrafted old vines in the world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</a:rPr>
              <a:t>The oldest Shiraz, </a:t>
            </a:r>
            <a:r>
              <a:rPr lang="en-AU" sz="2800" dirty="0" err="1">
                <a:solidFill>
                  <a:schemeClr val="bg1"/>
                </a:solidFill>
              </a:rPr>
              <a:t>Mourvedre</a:t>
            </a:r>
            <a:r>
              <a:rPr lang="en-AU" sz="2800" dirty="0">
                <a:solidFill>
                  <a:schemeClr val="bg1"/>
                </a:solidFill>
              </a:rPr>
              <a:t> and Grenache vineyards are in the Barossa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247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4">
            <a:extLst>
              <a:ext uri="{FF2B5EF4-FFF2-40B4-BE49-F238E27FC236}">
                <a16:creationId xmlns:a16="http://schemas.microsoft.com/office/drawing/2014/main" id="{FDE44038-803A-4367-9048-D41D426BFC0F}"/>
              </a:ext>
            </a:extLst>
          </p:cNvPr>
          <p:cNvSpPr txBox="1"/>
          <p:nvPr/>
        </p:nvSpPr>
        <p:spPr>
          <a:xfrm>
            <a:off x="879922" y="309076"/>
            <a:ext cx="10691813" cy="725428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74445" algn="l"/>
              </a:tabLst>
              <a:defRPr/>
            </a:pPr>
            <a:r>
              <a:rPr kumimoji="0" lang="en-AU" sz="40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Hellix"/>
              </a:rPr>
              <a:t>THE BAROSSA </a:t>
            </a:r>
            <a:r>
              <a:rPr kumimoji="0" lang="en-AU" sz="4000" b="1" i="0" u="none" strike="noStrike" kern="1200" cap="none" spc="300" normalizeH="0" baseline="0" noProof="0" dirty="0">
                <a:ln>
                  <a:noFill/>
                </a:ln>
                <a:solidFill>
                  <a:srgbClr val="F40000"/>
                </a:solidFill>
                <a:effectLst/>
                <a:uLnTx/>
                <a:uFillTx/>
                <a:latin typeface="Arial" panose="020B0604020202020204"/>
                <a:ea typeface="+mn-ea"/>
                <a:cs typeface="Hellix"/>
              </a:rPr>
              <a:t>OLD VINE CHARTER</a:t>
            </a:r>
          </a:p>
        </p:txBody>
      </p:sp>
      <p:sp>
        <p:nvSpPr>
          <p:cNvPr id="16" name="object 58">
            <a:extLst>
              <a:ext uri="{FF2B5EF4-FFF2-40B4-BE49-F238E27FC236}">
                <a16:creationId xmlns:a16="http://schemas.microsoft.com/office/drawing/2014/main" id="{43FADDB4-7B3E-4EFA-B33C-A8989144103D}"/>
              </a:ext>
            </a:extLst>
          </p:cNvPr>
          <p:cNvSpPr txBox="1"/>
          <p:nvPr/>
        </p:nvSpPr>
        <p:spPr>
          <a:xfrm>
            <a:off x="7290735" y="2472106"/>
            <a:ext cx="4645626" cy="571310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0" tIns="17145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0000"/>
              </a:buClr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srgbClr val="F40000"/>
                </a:solidFill>
                <a:effectLst/>
                <a:uLnTx/>
                <a:uFillTx/>
                <a:latin typeface="Arial" panose="020B0604020202020204"/>
                <a:ea typeface="+mn-ea"/>
                <a:cs typeface="Hellix SemiBold"/>
              </a:rPr>
              <a:t>OLD VINE </a:t>
            </a: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35+ years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Hellix SemiBold"/>
            </a:endParaRPr>
          </a:p>
        </p:txBody>
      </p:sp>
      <p:sp>
        <p:nvSpPr>
          <p:cNvPr id="17" name="object 58">
            <a:extLst>
              <a:ext uri="{FF2B5EF4-FFF2-40B4-BE49-F238E27FC236}">
                <a16:creationId xmlns:a16="http://schemas.microsoft.com/office/drawing/2014/main" id="{FD915384-CA75-4F51-B040-D3ACE8165C79}"/>
              </a:ext>
            </a:extLst>
          </p:cNvPr>
          <p:cNvSpPr txBox="1"/>
          <p:nvPr/>
        </p:nvSpPr>
        <p:spPr>
          <a:xfrm>
            <a:off x="5978016" y="3562276"/>
            <a:ext cx="5919019" cy="571310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0" tIns="17145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0000"/>
              </a:buClr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srgbClr val="F40000"/>
                </a:solidFill>
                <a:effectLst/>
                <a:uLnTx/>
                <a:uFillTx/>
                <a:latin typeface="Arial" panose="020B0604020202020204"/>
                <a:ea typeface="+mn-ea"/>
                <a:cs typeface="Hellix SemiBold"/>
              </a:rPr>
              <a:t>SURVIVOR VINE </a:t>
            </a: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70+ years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Hellix SemiBold"/>
            </a:endParaRPr>
          </a:p>
        </p:txBody>
      </p:sp>
      <p:sp>
        <p:nvSpPr>
          <p:cNvPr id="20" name="object 58">
            <a:extLst>
              <a:ext uri="{FF2B5EF4-FFF2-40B4-BE49-F238E27FC236}">
                <a16:creationId xmlns:a16="http://schemas.microsoft.com/office/drawing/2014/main" id="{81420A6F-BB89-4786-8840-7A0D7476890C}"/>
              </a:ext>
            </a:extLst>
          </p:cNvPr>
          <p:cNvSpPr txBox="1"/>
          <p:nvPr/>
        </p:nvSpPr>
        <p:spPr>
          <a:xfrm>
            <a:off x="4729321" y="4890329"/>
            <a:ext cx="7138220" cy="571310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0" tIns="17145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0000"/>
              </a:buClr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srgbClr val="F40000"/>
                </a:solidFill>
                <a:effectLst/>
                <a:uLnTx/>
                <a:uFillTx/>
                <a:latin typeface="Arial" panose="020B0604020202020204"/>
                <a:ea typeface="+mn-ea"/>
                <a:cs typeface="Hellix SemiBold"/>
              </a:rPr>
              <a:t>CENTENARIAN VINE </a:t>
            </a: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100+ years</a:t>
            </a: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srgbClr val="F40000"/>
                </a:solidFill>
                <a:effectLst/>
                <a:uLnTx/>
                <a:uFillTx/>
                <a:latin typeface="Arial" panose="020B0604020202020204"/>
                <a:ea typeface="+mn-ea"/>
                <a:cs typeface="Hellix SemiBold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Hellix SemiBold"/>
            </a:endParaRPr>
          </a:p>
        </p:txBody>
      </p:sp>
      <p:sp>
        <p:nvSpPr>
          <p:cNvPr id="22" name="object 58">
            <a:extLst>
              <a:ext uri="{FF2B5EF4-FFF2-40B4-BE49-F238E27FC236}">
                <a16:creationId xmlns:a16="http://schemas.microsoft.com/office/drawing/2014/main" id="{E167BF5A-7A45-4A30-865C-04D2E49A97A0}"/>
              </a:ext>
            </a:extLst>
          </p:cNvPr>
          <p:cNvSpPr txBox="1"/>
          <p:nvPr/>
        </p:nvSpPr>
        <p:spPr>
          <a:xfrm>
            <a:off x="5496231" y="5807642"/>
            <a:ext cx="6341807" cy="571310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0" tIns="17145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0000"/>
              </a:buClr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srgbClr val="F40000"/>
                </a:solidFill>
                <a:effectLst/>
                <a:uLnTx/>
                <a:uFillTx/>
                <a:latin typeface="Arial" panose="020B0604020202020204"/>
                <a:ea typeface="+mn-ea"/>
                <a:cs typeface="Hellix SemiBold"/>
              </a:rPr>
              <a:t>ANCESTOR VINE </a:t>
            </a: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125+ years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Hellix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940966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569273A-BDF4-4296-83C4-1C34E1CB1D38}"/>
              </a:ext>
            </a:extLst>
          </p:cNvPr>
          <p:cNvSpPr txBox="1">
            <a:spLocks/>
          </p:cNvSpPr>
          <p:nvPr/>
        </p:nvSpPr>
        <p:spPr>
          <a:xfrm>
            <a:off x="3526629" y="5610225"/>
            <a:ext cx="8191502" cy="1181100"/>
          </a:xfrm>
          <a:prstGeom prst="rect">
            <a:avLst/>
          </a:prstGeom>
          <a:noFill/>
        </p:spPr>
        <p:txBody>
          <a:bodyPr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</a:pPr>
            <a:r>
              <a:rPr lang="en-AU" sz="1700" dirty="0">
                <a:solidFill>
                  <a:prstClr val="white"/>
                </a:solidFill>
                <a:latin typeface="Arial"/>
              </a:rPr>
              <a:t>Vines on shallow soil require irrigation, while old vines are largely dry-grown</a:t>
            </a:r>
          </a:p>
          <a:p>
            <a:pPr>
              <a:spcBef>
                <a:spcPts val="800"/>
              </a:spcBef>
            </a:pPr>
            <a:r>
              <a:rPr lang="en-AU" sz="1700" dirty="0">
                <a:solidFill>
                  <a:prstClr val="white"/>
                </a:solidFill>
                <a:latin typeface="Arial"/>
              </a:rPr>
              <a:t>Shiraz vines can cope in adverse conditions</a:t>
            </a:r>
          </a:p>
          <a:p>
            <a:pPr>
              <a:spcBef>
                <a:spcPts val="800"/>
              </a:spcBef>
            </a:pPr>
            <a:r>
              <a:rPr lang="en-AU" sz="1700" dirty="0">
                <a:solidFill>
                  <a:prstClr val="white"/>
                </a:solidFill>
                <a:latin typeface="Arial"/>
              </a:rPr>
              <a:t>If irrigated too generously, wines can lack flavour concentration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365AB6AD-C60A-4856-9753-6D97E25BE6D1}"/>
              </a:ext>
            </a:extLst>
          </p:cNvPr>
          <p:cNvSpPr txBox="1"/>
          <p:nvPr/>
        </p:nvSpPr>
        <p:spPr>
          <a:xfrm>
            <a:off x="1291265" y="4159000"/>
            <a:ext cx="7950366" cy="133692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9000" b="1" spc="900" dirty="0">
                <a:solidFill>
                  <a:prstClr val="white"/>
                </a:solidFill>
                <a:latin typeface="Arial"/>
                <a:cs typeface="Hellix"/>
              </a:rPr>
              <a:t>IRRIGATION</a:t>
            </a:r>
          </a:p>
        </p:txBody>
      </p:sp>
    </p:spTree>
    <p:extLst>
      <p:ext uri="{BB962C8B-B14F-4D97-AF65-F5344CB8AC3E}">
        <p14:creationId xmlns:p14="http://schemas.microsoft.com/office/powerpoint/2010/main" val="4179153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>
            <a:extLst>
              <a:ext uri="{FF2B5EF4-FFF2-40B4-BE49-F238E27FC236}">
                <a16:creationId xmlns:a16="http://schemas.microsoft.com/office/drawing/2014/main" id="{BD5FE643-2AB4-4F92-B130-976351FBF70C}"/>
              </a:ext>
            </a:extLst>
          </p:cNvPr>
          <p:cNvSpPr txBox="1">
            <a:spLocks/>
          </p:cNvSpPr>
          <p:nvPr/>
        </p:nvSpPr>
        <p:spPr>
          <a:xfrm>
            <a:off x="1691314" y="765074"/>
            <a:ext cx="5488939" cy="2782813"/>
          </a:xfrm>
          <a:prstGeom prst="rect">
            <a:avLst/>
          </a:prstGeom>
        </p:spPr>
        <p:txBody>
          <a:bodyPr vert="horz" wrap="none" lIns="0" tIns="12700" rIns="0" bIns="0" rtlCol="0">
            <a:spAutoFit/>
          </a:bodyPr>
          <a:lstStyle>
            <a:lvl1pPr algn="l" defTabSz="100794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1" kern="1200" cap="all" baseline="0">
                <a:solidFill>
                  <a:srgbClr val="F4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AU" sz="7500" u="sng" dirty="0">
                <a:solidFill>
                  <a:schemeClr val="bg1"/>
                </a:solidFill>
                <a:uFill>
                  <a:solidFill>
                    <a:srgbClr val="F40000"/>
                  </a:solidFill>
                </a:uFill>
              </a:rPr>
              <a:t>Tonight’s </a:t>
            </a:r>
          </a:p>
          <a:p>
            <a:pPr>
              <a:spcBef>
                <a:spcPts val="0"/>
              </a:spcBef>
            </a:pPr>
            <a:endParaRPr lang="en-AU" sz="7500" u="sng" dirty="0">
              <a:solidFill>
                <a:schemeClr val="bg1"/>
              </a:solidFill>
              <a:uFill>
                <a:solidFill>
                  <a:srgbClr val="F40000"/>
                </a:solidFill>
              </a:uFill>
            </a:endParaRPr>
          </a:p>
          <a:p>
            <a:pPr>
              <a:spcBef>
                <a:spcPts val="0"/>
              </a:spcBef>
            </a:pPr>
            <a:r>
              <a:rPr lang="en-AU" sz="7500" u="sng" dirty="0">
                <a:solidFill>
                  <a:schemeClr val="bg1"/>
                </a:solidFill>
                <a:uFill>
                  <a:solidFill>
                    <a:srgbClr val="F40000"/>
                  </a:solidFill>
                </a:uFill>
              </a:rPr>
              <a:t>session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31F7684-EE7F-49B7-BD3D-AC78E552D918}"/>
              </a:ext>
            </a:extLst>
          </p:cNvPr>
          <p:cNvSpPr txBox="1">
            <a:spLocks/>
          </p:cNvSpPr>
          <p:nvPr/>
        </p:nvSpPr>
        <p:spPr>
          <a:xfrm>
            <a:off x="8774684" y="864403"/>
            <a:ext cx="4437239" cy="4038600"/>
          </a:xfrm>
          <a:prstGeom prst="rect">
            <a:avLst/>
          </a:prstGeom>
          <a:noFill/>
        </p:spPr>
        <p:txBody>
          <a:bodyPr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</a:pPr>
            <a:r>
              <a:rPr lang="en-AU" b="1" dirty="0"/>
              <a:t>Australian Wine Discovered</a:t>
            </a:r>
          </a:p>
          <a:p>
            <a:pPr>
              <a:spcBef>
                <a:spcPts val="800"/>
              </a:spcBef>
            </a:pPr>
            <a:endParaRPr lang="en-AU" b="1" dirty="0"/>
          </a:p>
          <a:p>
            <a:pPr>
              <a:spcBef>
                <a:spcPts val="800"/>
              </a:spcBef>
            </a:pPr>
            <a:r>
              <a:rPr lang="en-AU" b="1" dirty="0"/>
              <a:t>History of Shiraz in Australia</a:t>
            </a:r>
          </a:p>
          <a:p>
            <a:pPr marL="0" indent="0">
              <a:spcBef>
                <a:spcPts val="800"/>
              </a:spcBef>
              <a:buNone/>
            </a:pPr>
            <a:endParaRPr lang="en-AU" b="1" dirty="0"/>
          </a:p>
          <a:p>
            <a:pPr marL="0" indent="0">
              <a:spcBef>
                <a:spcPts val="800"/>
              </a:spcBef>
              <a:buNone/>
            </a:pPr>
            <a:r>
              <a:rPr lang="en-AU" b="1" dirty="0"/>
              <a:t>Factors Affecting Style and Quality:</a:t>
            </a:r>
          </a:p>
          <a:p>
            <a:pPr marL="163296" indent="-163296" defTabSz="914406">
              <a:spcBef>
                <a:spcPts val="726"/>
              </a:spcBef>
            </a:pPr>
            <a:r>
              <a:rPr lang="en-US" sz="1633" b="1" dirty="0">
                <a:solidFill>
                  <a:srgbClr val="FF0000"/>
                </a:solidFill>
              </a:rPr>
              <a:t>In The Vineyard</a:t>
            </a:r>
          </a:p>
          <a:p>
            <a:pPr marL="523296" lvl="2" indent="-163296" defTabSz="914406">
              <a:spcBef>
                <a:spcPts val="726"/>
              </a:spcBef>
            </a:pPr>
            <a:r>
              <a:rPr lang="en-US" sz="1633" dirty="0">
                <a:solidFill>
                  <a:prstClr val="black"/>
                </a:solidFill>
              </a:rPr>
              <a:t>Regions, sites &amp; soils</a:t>
            </a:r>
          </a:p>
          <a:p>
            <a:pPr marL="523296" lvl="2" indent="-163296" defTabSz="914406">
              <a:spcBef>
                <a:spcPts val="726"/>
              </a:spcBef>
            </a:pPr>
            <a:r>
              <a:rPr lang="en-US" sz="1633" dirty="0">
                <a:solidFill>
                  <a:prstClr val="black"/>
                </a:solidFill>
              </a:rPr>
              <a:t>Clones and vine age</a:t>
            </a:r>
          </a:p>
          <a:p>
            <a:pPr marL="163296" indent="-163296" defTabSz="914406">
              <a:spcBef>
                <a:spcPts val="726"/>
              </a:spcBef>
            </a:pPr>
            <a:r>
              <a:rPr lang="en-US" sz="1633" b="1" dirty="0">
                <a:solidFill>
                  <a:srgbClr val="FF0000"/>
                </a:solidFill>
              </a:rPr>
              <a:t>In The Winery</a:t>
            </a:r>
          </a:p>
          <a:p>
            <a:pPr marL="523296" lvl="2" indent="-163296" defTabSz="914406">
              <a:spcBef>
                <a:spcPts val="726"/>
              </a:spcBef>
            </a:pPr>
            <a:r>
              <a:rPr lang="en-US" sz="1633" dirty="0">
                <a:solidFill>
                  <a:prstClr val="black"/>
                </a:solidFill>
              </a:rPr>
              <a:t>Whole cluster use</a:t>
            </a:r>
          </a:p>
          <a:p>
            <a:pPr marL="523296" lvl="2" indent="-163296" defTabSz="914406">
              <a:spcBef>
                <a:spcPts val="726"/>
              </a:spcBef>
            </a:pPr>
            <a:r>
              <a:rPr lang="en-US" sz="1633" dirty="0">
                <a:solidFill>
                  <a:prstClr val="black"/>
                </a:solidFill>
              </a:rPr>
              <a:t>Fermentation vessels and temperatures</a:t>
            </a:r>
          </a:p>
          <a:p>
            <a:pPr marL="523296" lvl="2" indent="-163296" defTabSz="914406">
              <a:spcBef>
                <a:spcPts val="726"/>
              </a:spcBef>
            </a:pPr>
            <a:r>
              <a:rPr lang="en-US" sz="1633" dirty="0">
                <a:solidFill>
                  <a:prstClr val="black"/>
                </a:solidFill>
              </a:rPr>
              <a:t>Oak use &amp; ageing</a:t>
            </a:r>
          </a:p>
          <a:p>
            <a:pPr marL="163296" indent="-163296" defTabSz="914406">
              <a:spcBef>
                <a:spcPts val="726"/>
              </a:spcBef>
            </a:pPr>
            <a:endParaRPr lang="en-US" sz="1633" b="1" dirty="0">
              <a:solidFill>
                <a:prstClr val="black"/>
              </a:solidFill>
            </a:endParaRPr>
          </a:p>
          <a:p>
            <a:pPr marL="163296" indent="-163296" defTabSz="914406">
              <a:spcBef>
                <a:spcPts val="726"/>
              </a:spcBef>
            </a:pPr>
            <a:r>
              <a:rPr lang="en-US" b="1" dirty="0">
                <a:solidFill>
                  <a:prstClr val="black"/>
                </a:solidFill>
              </a:rPr>
              <a:t>Shiraz In The Glass</a:t>
            </a:r>
          </a:p>
          <a:p>
            <a:pPr marL="523296" lvl="2" indent="-163296" defTabSz="914406">
              <a:spcBef>
                <a:spcPts val="726"/>
              </a:spcBef>
            </a:pPr>
            <a:r>
              <a:rPr lang="en-US" sz="1633" dirty="0">
                <a:solidFill>
                  <a:prstClr val="black"/>
                </a:solidFill>
              </a:rPr>
              <a:t>Characteristics and typical regional expressions</a:t>
            </a:r>
          </a:p>
        </p:txBody>
      </p:sp>
    </p:spTree>
    <p:extLst>
      <p:ext uri="{BB962C8B-B14F-4D97-AF65-F5344CB8AC3E}">
        <p14:creationId xmlns:p14="http://schemas.microsoft.com/office/powerpoint/2010/main" val="21119104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69B1CD9-4E8E-4B33-A300-D3D71C1E18E7}"/>
              </a:ext>
            </a:extLst>
          </p:cNvPr>
          <p:cNvSpPr txBox="1">
            <a:spLocks/>
          </p:cNvSpPr>
          <p:nvPr/>
        </p:nvSpPr>
        <p:spPr>
          <a:xfrm>
            <a:off x="7393779" y="1543050"/>
            <a:ext cx="4601576" cy="2114550"/>
          </a:xfrm>
          <a:prstGeom prst="rect">
            <a:avLst/>
          </a:prstGeom>
          <a:noFill/>
        </p:spPr>
        <p:txBody>
          <a:bodyPr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800"/>
              </a:spcBef>
              <a:buNone/>
            </a:pPr>
            <a:r>
              <a:rPr lang="en-AU" dirty="0">
                <a:solidFill>
                  <a:prstClr val="black"/>
                </a:solidFill>
                <a:latin typeface="Arial"/>
              </a:rPr>
              <a:t>Controlling excessive growth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en-AU" dirty="0">
                <a:solidFill>
                  <a:prstClr val="black"/>
                </a:solidFill>
                <a:latin typeface="Arial"/>
              </a:rPr>
              <a:t>Canopy management techniques are important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8830B71B-DFF1-4FC7-A6AE-8FC4FFD77928}"/>
              </a:ext>
            </a:extLst>
          </p:cNvPr>
          <p:cNvSpPr txBox="1"/>
          <p:nvPr/>
        </p:nvSpPr>
        <p:spPr>
          <a:xfrm>
            <a:off x="1291265" y="5035300"/>
            <a:ext cx="6235866" cy="133692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9000" b="1" spc="800" dirty="0">
                <a:solidFill>
                  <a:prstClr val="black"/>
                </a:solidFill>
                <a:latin typeface="Arial"/>
                <a:cs typeface="Hellix"/>
              </a:rPr>
              <a:t>PRUNING</a:t>
            </a:r>
          </a:p>
        </p:txBody>
      </p:sp>
    </p:spTree>
    <p:extLst>
      <p:ext uri="{BB962C8B-B14F-4D97-AF65-F5344CB8AC3E}">
        <p14:creationId xmlns:p14="http://schemas.microsoft.com/office/powerpoint/2010/main" val="37197592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7D3F285-8984-42D1-A7E3-A2DE4F77D48B}"/>
              </a:ext>
            </a:extLst>
          </p:cNvPr>
          <p:cNvSpPr txBox="1">
            <a:spLocks/>
          </p:cNvSpPr>
          <p:nvPr/>
        </p:nvSpPr>
        <p:spPr>
          <a:xfrm>
            <a:off x="7479505" y="1504950"/>
            <a:ext cx="4276727" cy="1562100"/>
          </a:xfrm>
          <a:prstGeom prst="rect">
            <a:avLst/>
          </a:prstGeom>
          <a:noFill/>
        </p:spPr>
        <p:txBody>
          <a:bodyPr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dirty="0">
                <a:solidFill>
                  <a:prstClr val="black"/>
                </a:solidFill>
                <a:latin typeface="Arial"/>
              </a:rPr>
              <a:t>Dependent on several factors, including: </a:t>
            </a:r>
          </a:p>
          <a:p>
            <a:r>
              <a:rPr lang="en-AU" dirty="0">
                <a:solidFill>
                  <a:prstClr val="black"/>
                </a:solidFill>
                <a:latin typeface="Arial"/>
              </a:rPr>
              <a:t>Age of vine</a:t>
            </a:r>
          </a:p>
          <a:p>
            <a:r>
              <a:rPr lang="en-AU" dirty="0">
                <a:solidFill>
                  <a:prstClr val="black"/>
                </a:solidFill>
                <a:latin typeface="Arial"/>
              </a:rPr>
              <a:t>Vine vigour</a:t>
            </a:r>
          </a:p>
          <a:p>
            <a:r>
              <a:rPr lang="en-AU" dirty="0">
                <a:solidFill>
                  <a:prstClr val="black"/>
                </a:solidFill>
                <a:latin typeface="Arial"/>
              </a:rPr>
              <a:t>Site characteristics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AA85241C-CE34-4F6C-B8D1-92F6DF60B807}"/>
              </a:ext>
            </a:extLst>
          </p:cNvPr>
          <p:cNvSpPr txBox="1"/>
          <p:nvPr/>
        </p:nvSpPr>
        <p:spPr>
          <a:xfrm>
            <a:off x="1291265" y="1301500"/>
            <a:ext cx="5416716" cy="133692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9000" b="1" spc="500" dirty="0">
                <a:solidFill>
                  <a:prstClr val="black"/>
                </a:solidFill>
                <a:latin typeface="Arial"/>
                <a:cs typeface="Hellix"/>
              </a:rPr>
              <a:t>Y I E L D</a:t>
            </a:r>
          </a:p>
        </p:txBody>
      </p:sp>
    </p:spTree>
    <p:extLst>
      <p:ext uri="{BB962C8B-B14F-4D97-AF65-F5344CB8AC3E}">
        <p14:creationId xmlns:p14="http://schemas.microsoft.com/office/powerpoint/2010/main" val="7065228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9BAE717-6C7D-4DB0-995E-B32551C5FC50}"/>
              </a:ext>
            </a:extLst>
          </p:cNvPr>
          <p:cNvSpPr txBox="1">
            <a:spLocks/>
          </p:cNvSpPr>
          <p:nvPr/>
        </p:nvSpPr>
        <p:spPr>
          <a:xfrm>
            <a:off x="6076335" y="1139577"/>
            <a:ext cx="7069394" cy="1731441"/>
          </a:xfrm>
          <a:prstGeom prst="rect">
            <a:avLst/>
          </a:prstGeom>
        </p:spPr>
        <p:txBody>
          <a:bodyPr anchor="t" anchorCtr="0"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40000"/>
              </a:spcBef>
            </a:pPr>
            <a:r>
              <a:rPr lang="en-AU" altLang="en-US" dirty="0">
                <a:solidFill>
                  <a:srgbClr val="0F0C0A"/>
                </a:solidFill>
                <a:latin typeface="Arial" panose="020B0604020202020204" pitchFamily="34" charset="0"/>
              </a:rPr>
              <a:t>Small gene pool</a:t>
            </a:r>
          </a:p>
          <a:p>
            <a:pPr>
              <a:spcBef>
                <a:spcPct val="40000"/>
              </a:spcBef>
            </a:pPr>
            <a:r>
              <a:rPr lang="en-AU" altLang="en-US" dirty="0">
                <a:solidFill>
                  <a:srgbClr val="0F0C0A"/>
                </a:solidFill>
                <a:latin typeface="Arial" panose="020B0604020202020204" pitchFamily="34" charset="0"/>
              </a:rPr>
              <a:t>1654 is most widely planted and favoured clones</a:t>
            </a:r>
          </a:p>
          <a:p>
            <a:pPr>
              <a:spcBef>
                <a:spcPct val="40000"/>
              </a:spcBef>
            </a:pPr>
            <a:r>
              <a:rPr lang="en-AU" altLang="en-US" dirty="0">
                <a:solidFill>
                  <a:srgbClr val="0F0C0A"/>
                </a:solidFill>
                <a:latin typeface="Arial" panose="020B0604020202020204" pitchFamily="34" charset="0"/>
              </a:rPr>
              <a:t>Other Clones include PT23 (Vic), BVRC  12 &amp; 30 and SAVI 17 &amp; 19 clones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96CE5118-0A05-4FFB-B198-3D127CEF76A3}"/>
              </a:ext>
            </a:extLst>
          </p:cNvPr>
          <p:cNvSpPr txBox="1"/>
          <p:nvPr/>
        </p:nvSpPr>
        <p:spPr>
          <a:xfrm>
            <a:off x="294046" y="0"/>
            <a:ext cx="5912016" cy="133692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algn="ctr">
              <a:tabLst>
                <a:tab pos="1274445" algn="l"/>
              </a:tabLst>
            </a:pPr>
            <a:r>
              <a:rPr lang="en-AU" sz="8000" b="1" spc="500" dirty="0">
                <a:latin typeface="+mj-lt"/>
                <a:cs typeface="Hellix"/>
              </a:rPr>
              <a:t> </a:t>
            </a:r>
          </a:p>
          <a:p>
            <a:pPr algn="ctr">
              <a:tabLst>
                <a:tab pos="1274445" algn="l"/>
              </a:tabLst>
            </a:pPr>
            <a:r>
              <a:rPr lang="en-AU" sz="8000" b="1" spc="500" dirty="0">
                <a:latin typeface="+mj-lt"/>
                <a:cs typeface="Hellix"/>
              </a:rPr>
              <a:t>CLONES</a:t>
            </a:r>
          </a:p>
        </p:txBody>
      </p:sp>
    </p:spTree>
    <p:extLst>
      <p:ext uri="{BB962C8B-B14F-4D97-AF65-F5344CB8AC3E}">
        <p14:creationId xmlns:p14="http://schemas.microsoft.com/office/powerpoint/2010/main" val="3156566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4">
            <a:extLst>
              <a:ext uri="{FF2B5EF4-FFF2-40B4-BE49-F238E27FC236}">
                <a16:creationId xmlns:a16="http://schemas.microsoft.com/office/drawing/2014/main" id="{69578BAD-FF8C-41E1-AEC6-27894FEFC14F}"/>
              </a:ext>
            </a:extLst>
          </p:cNvPr>
          <p:cNvSpPr txBox="1"/>
          <p:nvPr/>
        </p:nvSpPr>
        <p:spPr>
          <a:xfrm>
            <a:off x="1796090" y="1515812"/>
            <a:ext cx="10691813" cy="87972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6400" b="1" spc="400" dirty="0">
                <a:solidFill>
                  <a:schemeClr val="accent1"/>
                </a:solidFill>
                <a:latin typeface="Arial"/>
                <a:cs typeface="Hellix"/>
              </a:rPr>
              <a:t>SHIRAZ IN THE WINERY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721B2F-AED6-4D32-AE72-9B36ADA2B32A}"/>
              </a:ext>
            </a:extLst>
          </p:cNvPr>
          <p:cNvSpPr txBox="1"/>
          <p:nvPr/>
        </p:nvSpPr>
        <p:spPr>
          <a:xfrm>
            <a:off x="7260771" y="3211286"/>
            <a:ext cx="5823858" cy="1995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3296" lvl="2" indent="-163296" defTabSz="914406">
              <a:spcBef>
                <a:spcPts val="726"/>
              </a:spcBef>
            </a:pPr>
            <a:r>
              <a:rPr lang="en-US" sz="2800">
                <a:solidFill>
                  <a:schemeClr val="bg1"/>
                </a:solidFill>
              </a:rPr>
              <a:t>Whole cluster use</a:t>
            </a:r>
          </a:p>
          <a:p>
            <a:pPr marL="523296" lvl="2" indent="-163296" defTabSz="914406">
              <a:spcBef>
                <a:spcPts val="726"/>
              </a:spcBef>
            </a:pPr>
            <a:r>
              <a:rPr lang="en-US" sz="2800">
                <a:solidFill>
                  <a:schemeClr val="bg1"/>
                </a:solidFill>
              </a:rPr>
              <a:t>Fermentation vessels and temperatures</a:t>
            </a:r>
          </a:p>
          <a:p>
            <a:pPr marL="523296" lvl="2" indent="-163296" defTabSz="914406">
              <a:spcBef>
                <a:spcPts val="726"/>
              </a:spcBef>
            </a:pPr>
            <a:r>
              <a:rPr lang="en-US" sz="2800">
                <a:solidFill>
                  <a:schemeClr val="bg1"/>
                </a:solidFill>
              </a:rPr>
              <a:t>Oak use &amp; ageing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2002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8636B961-0BF8-40BA-AB4C-FE955079B916}"/>
              </a:ext>
            </a:extLst>
          </p:cNvPr>
          <p:cNvSpPr txBox="1"/>
          <p:nvPr/>
        </p:nvSpPr>
        <p:spPr>
          <a:xfrm>
            <a:off x="1357941" y="320427"/>
            <a:ext cx="10663237" cy="517775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3400" b="1" dirty="0">
                <a:latin typeface="+mj-lt"/>
                <a:cs typeface="Hellix"/>
              </a:rPr>
              <a:t>WINEMAKING: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5ED41FA9-961D-4CB0-92A1-D68AD1923A5D}"/>
              </a:ext>
            </a:extLst>
          </p:cNvPr>
          <p:cNvSpPr txBox="1"/>
          <p:nvPr/>
        </p:nvSpPr>
        <p:spPr>
          <a:xfrm>
            <a:off x="1329365" y="720475"/>
            <a:ext cx="10691812" cy="920388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6400" b="1" spc="300" dirty="0">
                <a:latin typeface="+mj-lt"/>
                <a:cs typeface="Hellix"/>
              </a:rPr>
              <a:t>TECHNIQUES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83F83D53-61D9-4D1A-B6FD-D551CA397CBC}"/>
              </a:ext>
            </a:extLst>
          </p:cNvPr>
          <p:cNvSpPr txBox="1"/>
          <p:nvPr/>
        </p:nvSpPr>
        <p:spPr>
          <a:xfrm>
            <a:off x="1329365" y="1510196"/>
            <a:ext cx="10691812" cy="920388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6400" b="1" spc="300" dirty="0">
                <a:solidFill>
                  <a:schemeClr val="bg1"/>
                </a:solidFill>
                <a:latin typeface="+mj-lt"/>
                <a:cs typeface="Hellix"/>
              </a:rPr>
              <a:t>INFLUENCING</a:t>
            </a:r>
            <a:r>
              <a:rPr lang="en-AU" sz="6400" b="1" spc="300" dirty="0">
                <a:latin typeface="+mj-lt"/>
                <a:cs typeface="Hellix"/>
              </a:rPr>
              <a:t> SHIRAZ</a:t>
            </a:r>
          </a:p>
        </p:txBody>
      </p:sp>
      <p:sp>
        <p:nvSpPr>
          <p:cNvPr id="7" name="object 58">
            <a:extLst>
              <a:ext uri="{FF2B5EF4-FFF2-40B4-BE49-F238E27FC236}">
                <a16:creationId xmlns:a16="http://schemas.microsoft.com/office/drawing/2014/main" id="{ECC1C13F-FD1E-4E3C-86EC-32A77D29991A}"/>
              </a:ext>
            </a:extLst>
          </p:cNvPr>
          <p:cNvSpPr txBox="1"/>
          <p:nvPr/>
        </p:nvSpPr>
        <p:spPr>
          <a:xfrm>
            <a:off x="1770413" y="3293748"/>
            <a:ext cx="781898" cy="515910"/>
          </a:xfrm>
          <a:prstGeom prst="rect">
            <a:avLst/>
          </a:prstGeom>
        </p:spPr>
        <p:txBody>
          <a:bodyPr vert="horz" wrap="square" lIns="0" tIns="17145" rIns="0" bIns="0" rtlCol="0" anchor="ctr" anchorCtr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buClr>
                <a:srgbClr val="F40000"/>
              </a:buClr>
              <a:defRPr sz="1300" b="1">
                <a:solidFill>
                  <a:schemeClr val="bg1"/>
                </a:solidFill>
                <a:cs typeface="Hellix SemiBold"/>
              </a:defRPr>
            </a:lvl1pPr>
          </a:lstStyle>
          <a:p>
            <a:r>
              <a:rPr lang="en-US" sz="1200" dirty="0"/>
              <a:t>STEMS  </a:t>
            </a:r>
          </a:p>
          <a:p>
            <a:r>
              <a:rPr lang="en-US" sz="1200" dirty="0"/>
              <a:t>LEFT IN CONTACT</a:t>
            </a:r>
          </a:p>
        </p:txBody>
      </p:sp>
      <p:sp>
        <p:nvSpPr>
          <p:cNvPr id="8" name="object 58">
            <a:extLst>
              <a:ext uri="{FF2B5EF4-FFF2-40B4-BE49-F238E27FC236}">
                <a16:creationId xmlns:a16="http://schemas.microsoft.com/office/drawing/2014/main" id="{1F9F667C-69E9-4F01-8E3B-2AC8A9875787}"/>
              </a:ext>
            </a:extLst>
          </p:cNvPr>
          <p:cNvSpPr txBox="1"/>
          <p:nvPr/>
        </p:nvSpPr>
        <p:spPr>
          <a:xfrm>
            <a:off x="3824011" y="3299965"/>
            <a:ext cx="781898" cy="349711"/>
          </a:xfrm>
          <a:prstGeom prst="rect">
            <a:avLst/>
          </a:prstGeom>
        </p:spPr>
        <p:txBody>
          <a:bodyPr vert="horz" wrap="square" lIns="0" tIns="17145" rIns="0" bIns="0" rtlCol="0" anchor="ctr" anchorCtr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buClr>
                <a:srgbClr val="F40000"/>
              </a:buClr>
              <a:defRPr sz="1300" b="1">
                <a:solidFill>
                  <a:schemeClr val="bg1"/>
                </a:solidFill>
                <a:cs typeface="Hellix SemiBold"/>
              </a:defRPr>
            </a:lvl1pPr>
          </a:lstStyle>
          <a:p>
            <a:r>
              <a:rPr lang="en-US" sz="1200" dirty="0"/>
              <a:t>STEMS  </a:t>
            </a:r>
          </a:p>
          <a:p>
            <a:r>
              <a:rPr lang="en-US" sz="1200" dirty="0"/>
              <a:t>ADDED</a:t>
            </a:r>
          </a:p>
        </p:txBody>
      </p:sp>
      <p:sp>
        <p:nvSpPr>
          <p:cNvPr id="9" name="object 58">
            <a:extLst>
              <a:ext uri="{FF2B5EF4-FFF2-40B4-BE49-F238E27FC236}">
                <a16:creationId xmlns:a16="http://schemas.microsoft.com/office/drawing/2014/main" id="{8F109409-43B2-49E8-AF6B-C9F0DB3AD377}"/>
              </a:ext>
            </a:extLst>
          </p:cNvPr>
          <p:cNvSpPr txBox="1"/>
          <p:nvPr/>
        </p:nvSpPr>
        <p:spPr>
          <a:xfrm>
            <a:off x="6675271" y="3232816"/>
            <a:ext cx="939442" cy="779059"/>
          </a:xfrm>
          <a:prstGeom prst="rect">
            <a:avLst/>
          </a:prstGeom>
        </p:spPr>
        <p:txBody>
          <a:bodyPr vert="horz" wrap="square" lIns="0" tIns="17145" rIns="0" bIns="0" rtlCol="0" anchor="ctr" anchorCtr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buClr>
                <a:srgbClr val="F40000"/>
              </a:buClr>
              <a:defRPr sz="1300" b="1">
                <a:solidFill>
                  <a:schemeClr val="bg1"/>
                </a:solidFill>
                <a:cs typeface="Hellix SemiBold"/>
              </a:defRPr>
            </a:lvl1pPr>
          </a:lstStyle>
          <a:p>
            <a:r>
              <a:rPr lang="en-AU" sz="1100" dirty="0"/>
              <a:t>UNBROKEN GRAPE CLUSTERS STILL ON STEMS</a:t>
            </a:r>
            <a:endParaRPr lang="en-US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3C581E-E20A-4D63-9D15-0F1904038BA5}"/>
              </a:ext>
            </a:extLst>
          </p:cNvPr>
          <p:cNvSpPr txBox="1"/>
          <p:nvPr/>
        </p:nvSpPr>
        <p:spPr>
          <a:xfrm>
            <a:off x="429235" y="6315980"/>
            <a:ext cx="2113244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AU" b="1" dirty="0"/>
              <a:t>WHOLE-BUNCH FERMENTATION</a:t>
            </a:r>
            <a:endParaRPr lang="en-A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20F96C-0DF2-4796-A74B-CAC3B9A52B4B}"/>
              </a:ext>
            </a:extLst>
          </p:cNvPr>
          <p:cNvSpPr txBox="1"/>
          <p:nvPr/>
        </p:nvSpPr>
        <p:spPr>
          <a:xfrm>
            <a:off x="3215906" y="6382979"/>
            <a:ext cx="1750536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AU" b="1" dirty="0"/>
              <a:t>STEM INCLUSION</a:t>
            </a:r>
            <a:endParaRPr lang="en-A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AE8621-9657-4DE3-8470-9913BCF76961}"/>
              </a:ext>
            </a:extLst>
          </p:cNvPr>
          <p:cNvSpPr txBox="1"/>
          <p:nvPr/>
        </p:nvSpPr>
        <p:spPr>
          <a:xfrm>
            <a:off x="5814695" y="6372225"/>
            <a:ext cx="1750536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AU" b="1" dirty="0"/>
              <a:t>CARBONIC </a:t>
            </a:r>
          </a:p>
          <a:p>
            <a:pPr algn="ctr"/>
            <a:r>
              <a:rPr lang="en-AU" b="1" dirty="0"/>
              <a:t>MACERATION</a:t>
            </a:r>
            <a:endParaRPr lang="en-A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296B33-F60A-4DFF-A35C-76C71545EC43}"/>
              </a:ext>
            </a:extLst>
          </p:cNvPr>
          <p:cNvSpPr txBox="1"/>
          <p:nvPr/>
        </p:nvSpPr>
        <p:spPr>
          <a:xfrm>
            <a:off x="8413483" y="6372225"/>
            <a:ext cx="2045109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AU" b="1" dirty="0"/>
              <a:t>MALOLACTIC FERMENTATION</a:t>
            </a:r>
            <a:endParaRPr lang="en-A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5956CC-ADE3-4C4D-BFC8-E2BDDFC84407}"/>
              </a:ext>
            </a:extLst>
          </p:cNvPr>
          <p:cNvSpPr txBox="1"/>
          <p:nvPr/>
        </p:nvSpPr>
        <p:spPr>
          <a:xfrm>
            <a:off x="11130116" y="6392811"/>
            <a:ext cx="2045109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AU" b="1" dirty="0"/>
              <a:t>NATIVE/WILD YEAST </a:t>
            </a:r>
          </a:p>
          <a:p>
            <a:pPr algn="ctr"/>
            <a:r>
              <a:rPr lang="en-AU" b="1" dirty="0"/>
              <a:t>FERMENTATION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590351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58">
            <a:extLst>
              <a:ext uri="{FF2B5EF4-FFF2-40B4-BE49-F238E27FC236}">
                <a16:creationId xmlns:a16="http://schemas.microsoft.com/office/drawing/2014/main" id="{CABED315-0C40-4B11-8BC2-3A84E2FB060D}"/>
              </a:ext>
            </a:extLst>
          </p:cNvPr>
          <p:cNvSpPr txBox="1"/>
          <p:nvPr/>
        </p:nvSpPr>
        <p:spPr>
          <a:xfrm>
            <a:off x="7178159" y="3385244"/>
            <a:ext cx="1051441" cy="515910"/>
          </a:xfrm>
          <a:prstGeom prst="rect">
            <a:avLst/>
          </a:prstGeom>
        </p:spPr>
        <p:txBody>
          <a:bodyPr vert="horz" wrap="square" lIns="0" tIns="17145" rIns="0" bIns="0" rtlCol="0" anchor="ctr" anchorCtr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buClr>
                <a:srgbClr val="F40000"/>
              </a:buClr>
              <a:defRPr sz="1300" b="1">
                <a:solidFill>
                  <a:schemeClr val="bg1"/>
                </a:solidFill>
                <a:cs typeface="Hellix SemiBold"/>
              </a:defRPr>
            </a:lvl1pPr>
          </a:lstStyle>
          <a:p>
            <a:r>
              <a:rPr lang="en-US" sz="1200" dirty="0"/>
              <a:t>EXTENDED MACERATION TIMES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EF17E1-DA50-4B6E-8755-C4B6EE0BA417}"/>
              </a:ext>
            </a:extLst>
          </p:cNvPr>
          <p:cNvSpPr txBox="1"/>
          <p:nvPr/>
        </p:nvSpPr>
        <p:spPr>
          <a:xfrm>
            <a:off x="226142" y="6299039"/>
            <a:ext cx="2517057" cy="10001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AU" b="1" dirty="0"/>
              <a:t>CO-FERMENTATION </a:t>
            </a:r>
          </a:p>
          <a:p>
            <a:pPr algn="ctr"/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E47D11-2218-4F47-BA4C-5990F62E0E51}"/>
              </a:ext>
            </a:extLst>
          </p:cNvPr>
          <p:cNvSpPr txBox="1"/>
          <p:nvPr/>
        </p:nvSpPr>
        <p:spPr>
          <a:xfrm>
            <a:off x="3243394" y="6325097"/>
            <a:ext cx="1750536" cy="10001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AU" b="1" dirty="0"/>
              <a:t>RACK AND </a:t>
            </a:r>
          </a:p>
          <a:p>
            <a:pPr algn="ctr"/>
            <a:r>
              <a:rPr lang="en-AU" b="1" dirty="0"/>
              <a:t>RETURN</a:t>
            </a:r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A6ED08-06C9-499B-BF69-49F1AA6243B0}"/>
              </a:ext>
            </a:extLst>
          </p:cNvPr>
          <p:cNvSpPr txBox="1"/>
          <p:nvPr/>
        </p:nvSpPr>
        <p:spPr>
          <a:xfrm>
            <a:off x="5299587" y="6372227"/>
            <a:ext cx="2930013" cy="10001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AU" b="1" dirty="0"/>
              <a:t>POST-FERMENTATION MACERATION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4F4EFE-BB79-4BD7-A913-D31586659BD7}"/>
              </a:ext>
            </a:extLst>
          </p:cNvPr>
          <p:cNvSpPr txBox="1"/>
          <p:nvPr/>
        </p:nvSpPr>
        <p:spPr>
          <a:xfrm>
            <a:off x="8385996" y="6325096"/>
            <a:ext cx="1750536" cy="10001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AU" b="1" dirty="0"/>
              <a:t>OAK </a:t>
            </a:r>
          </a:p>
          <a:p>
            <a:pPr algn="ctr"/>
            <a:r>
              <a:rPr lang="en-AU" b="1" dirty="0"/>
              <a:t>MATURATION</a:t>
            </a:r>
            <a:endParaRPr lang="en-A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84C560-322D-4B8E-9163-01C0A9D8B03E}"/>
              </a:ext>
            </a:extLst>
          </p:cNvPr>
          <p:cNvSpPr txBox="1"/>
          <p:nvPr/>
        </p:nvSpPr>
        <p:spPr>
          <a:xfrm>
            <a:off x="10949592" y="6323254"/>
            <a:ext cx="1750536" cy="10001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AU" b="1" dirty="0"/>
              <a:t>BOTTLING </a:t>
            </a:r>
          </a:p>
          <a:p>
            <a:pPr algn="ctr"/>
            <a:r>
              <a:rPr lang="en-AU" b="1" dirty="0"/>
              <a:t>AND AGEING</a:t>
            </a:r>
            <a:endParaRPr lang="en-AU" dirty="0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B618C189-8728-434D-86B5-4EF1BD3E78C7}"/>
              </a:ext>
            </a:extLst>
          </p:cNvPr>
          <p:cNvSpPr txBox="1"/>
          <p:nvPr/>
        </p:nvSpPr>
        <p:spPr>
          <a:xfrm>
            <a:off x="1357941" y="320427"/>
            <a:ext cx="10663237" cy="517775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3400" b="1" dirty="0">
                <a:latin typeface="+mj-lt"/>
                <a:cs typeface="Hellix"/>
              </a:rPr>
              <a:t>WINEMAKING:</a:t>
            </a: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C66D4153-8627-4387-A6F2-8E68F7CC6063}"/>
              </a:ext>
            </a:extLst>
          </p:cNvPr>
          <p:cNvSpPr txBox="1"/>
          <p:nvPr/>
        </p:nvSpPr>
        <p:spPr>
          <a:xfrm>
            <a:off x="1329365" y="720475"/>
            <a:ext cx="10691812" cy="920388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6400" b="1" spc="300" dirty="0">
                <a:latin typeface="+mj-lt"/>
                <a:cs typeface="Hellix"/>
              </a:rPr>
              <a:t>TECHNIQUES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B748AA14-5FE4-4B20-817D-AA680CEA3F9F}"/>
              </a:ext>
            </a:extLst>
          </p:cNvPr>
          <p:cNvSpPr txBox="1"/>
          <p:nvPr/>
        </p:nvSpPr>
        <p:spPr>
          <a:xfrm>
            <a:off x="1329365" y="1510196"/>
            <a:ext cx="10691812" cy="920388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6400" b="1" spc="300" dirty="0">
                <a:solidFill>
                  <a:schemeClr val="bg1"/>
                </a:solidFill>
                <a:latin typeface="+mj-lt"/>
                <a:cs typeface="Hellix"/>
              </a:rPr>
              <a:t>INFLUENCING</a:t>
            </a:r>
            <a:r>
              <a:rPr lang="en-AU" sz="6400" b="1" spc="300" dirty="0">
                <a:latin typeface="+mj-lt"/>
                <a:cs typeface="Hellix"/>
              </a:rPr>
              <a:t> SHIRAZ</a:t>
            </a:r>
          </a:p>
        </p:txBody>
      </p:sp>
    </p:spTree>
    <p:extLst>
      <p:ext uri="{BB962C8B-B14F-4D97-AF65-F5344CB8AC3E}">
        <p14:creationId xmlns:p14="http://schemas.microsoft.com/office/powerpoint/2010/main" val="8264821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bject 4">
            <a:extLst>
              <a:ext uri="{FF2B5EF4-FFF2-40B4-BE49-F238E27FC236}">
                <a16:creationId xmlns:a16="http://schemas.microsoft.com/office/drawing/2014/main" id="{2E7DD36E-CEE4-4DE1-A0FB-60DA76B642E4}"/>
              </a:ext>
            </a:extLst>
          </p:cNvPr>
          <p:cNvSpPr txBox="1"/>
          <p:nvPr/>
        </p:nvSpPr>
        <p:spPr>
          <a:xfrm>
            <a:off x="1373982" y="263520"/>
            <a:ext cx="10691813" cy="374657"/>
          </a:xfrm>
          <a:prstGeom prst="rect">
            <a:avLst/>
          </a:prstGeom>
        </p:spPr>
        <p:txBody>
          <a:bodyPr vert="horz" wrap="none" lIns="0" tIns="1587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US" sz="3400" b="1" dirty="0">
                <a:solidFill>
                  <a:schemeClr val="bg1"/>
                </a:solidFill>
                <a:latin typeface="+mj-lt"/>
                <a:cs typeface="Hellix"/>
              </a:rPr>
              <a:t>AUSTRALIAN</a:t>
            </a:r>
            <a:endParaRPr sz="3400" dirty="0">
              <a:solidFill>
                <a:schemeClr val="bg1"/>
              </a:solidFill>
              <a:latin typeface="+mj-lt"/>
              <a:cs typeface="Hellix"/>
            </a:endParaRPr>
          </a:p>
        </p:txBody>
      </p:sp>
      <p:sp>
        <p:nvSpPr>
          <p:cNvPr id="53" name="object 4">
            <a:extLst>
              <a:ext uri="{FF2B5EF4-FFF2-40B4-BE49-F238E27FC236}">
                <a16:creationId xmlns:a16="http://schemas.microsoft.com/office/drawing/2014/main" id="{3BBBB4C0-81C4-4BA6-B84A-FB265BE7639B}"/>
              </a:ext>
            </a:extLst>
          </p:cNvPr>
          <p:cNvSpPr txBox="1"/>
          <p:nvPr/>
        </p:nvSpPr>
        <p:spPr>
          <a:xfrm>
            <a:off x="1373982" y="651640"/>
            <a:ext cx="10691813" cy="1000915"/>
          </a:xfrm>
          <a:prstGeom prst="rect">
            <a:avLst/>
          </a:prstGeom>
        </p:spPr>
        <p:txBody>
          <a:bodyPr vert="horz" wrap="none" lIns="0" tIns="1587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7400" b="1" spc="900" dirty="0">
                <a:latin typeface="+mj-lt"/>
                <a:cs typeface="Hellix"/>
              </a:rPr>
              <a:t>SHIRAZ REGIONS</a:t>
            </a:r>
            <a:endParaRPr sz="7400" spc="900" dirty="0">
              <a:latin typeface="+mj-lt"/>
              <a:cs typeface="Hellix"/>
            </a:endParaRPr>
          </a:p>
        </p:txBody>
      </p:sp>
      <p:sp>
        <p:nvSpPr>
          <p:cNvPr id="54" name="object 11">
            <a:extLst>
              <a:ext uri="{FF2B5EF4-FFF2-40B4-BE49-F238E27FC236}">
                <a16:creationId xmlns:a16="http://schemas.microsoft.com/office/drawing/2014/main" id="{3A92B284-D0FE-4DE0-B349-A5C1F69A1D98}"/>
              </a:ext>
            </a:extLst>
          </p:cNvPr>
          <p:cNvSpPr txBox="1"/>
          <p:nvPr/>
        </p:nvSpPr>
        <p:spPr>
          <a:xfrm>
            <a:off x="4027710" y="4130877"/>
            <a:ext cx="1461072" cy="16350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/>
            <a:r>
              <a:rPr sz="950" b="1" dirty="0">
                <a:solidFill>
                  <a:srgbClr val="FFFFFF"/>
                </a:solidFill>
                <a:cs typeface="Hellix"/>
              </a:rPr>
              <a:t>WESTERN AUSTRALIA</a:t>
            </a:r>
            <a:endParaRPr sz="950" dirty="0">
              <a:cs typeface="Hellix"/>
            </a:endParaRPr>
          </a:p>
        </p:txBody>
      </p:sp>
      <p:sp>
        <p:nvSpPr>
          <p:cNvPr id="55" name="object 12">
            <a:extLst>
              <a:ext uri="{FF2B5EF4-FFF2-40B4-BE49-F238E27FC236}">
                <a16:creationId xmlns:a16="http://schemas.microsoft.com/office/drawing/2014/main" id="{C7604E2E-DC48-4E39-A001-277D6F22CF1F}"/>
              </a:ext>
            </a:extLst>
          </p:cNvPr>
          <p:cNvSpPr txBox="1"/>
          <p:nvPr/>
        </p:nvSpPr>
        <p:spPr>
          <a:xfrm>
            <a:off x="3585523" y="6985276"/>
            <a:ext cx="573875" cy="157735"/>
          </a:xfrm>
          <a:prstGeom prst="rect">
            <a:avLst/>
          </a:prstGeom>
        </p:spPr>
        <p:txBody>
          <a:bodyPr vert="horz" wrap="none" lIns="0" tIns="11430" rIns="0" bIns="0" rtlCol="0">
            <a:spAutoFit/>
          </a:bodyPr>
          <a:lstStyle/>
          <a:p>
            <a:pPr algn="ctr"/>
            <a:r>
              <a:rPr lang="en-AU" sz="950" dirty="0">
                <a:solidFill>
                  <a:srgbClr val="231F20"/>
                </a:solidFill>
                <a:cs typeface="Hellix"/>
              </a:rPr>
              <a:t>Kilometres</a:t>
            </a:r>
            <a:endParaRPr lang="en-AU" sz="950" dirty="0">
              <a:cs typeface="Hellix"/>
            </a:endParaRPr>
          </a:p>
        </p:txBody>
      </p:sp>
      <p:sp>
        <p:nvSpPr>
          <p:cNvPr id="56" name="object 13">
            <a:extLst>
              <a:ext uri="{FF2B5EF4-FFF2-40B4-BE49-F238E27FC236}">
                <a16:creationId xmlns:a16="http://schemas.microsoft.com/office/drawing/2014/main" id="{4F9007B7-80A8-49C2-B289-7C41F7B8E25D}"/>
              </a:ext>
            </a:extLst>
          </p:cNvPr>
          <p:cNvSpPr txBox="1"/>
          <p:nvPr/>
        </p:nvSpPr>
        <p:spPr>
          <a:xfrm>
            <a:off x="3526634" y="6697032"/>
            <a:ext cx="67326" cy="157735"/>
          </a:xfrm>
          <a:prstGeom prst="rect">
            <a:avLst/>
          </a:prstGeom>
        </p:spPr>
        <p:txBody>
          <a:bodyPr vert="horz" wrap="none" lIns="0" tIns="11430" rIns="0" bIns="0" rtlCol="0">
            <a:spAutoFit/>
          </a:bodyPr>
          <a:lstStyle/>
          <a:p>
            <a:pPr algn="ctr"/>
            <a:r>
              <a:rPr lang="en-AU" sz="950" b="1">
                <a:solidFill>
                  <a:srgbClr val="231F20"/>
                </a:solidFill>
                <a:cs typeface="Hellix SemiBold"/>
              </a:rPr>
              <a:t>0</a:t>
            </a:r>
            <a:endParaRPr lang="en-AU" sz="950">
              <a:cs typeface="Hellix SemiBold"/>
            </a:endParaRPr>
          </a:p>
        </p:txBody>
      </p:sp>
      <p:sp>
        <p:nvSpPr>
          <p:cNvPr id="57" name="object 14">
            <a:extLst>
              <a:ext uri="{FF2B5EF4-FFF2-40B4-BE49-F238E27FC236}">
                <a16:creationId xmlns:a16="http://schemas.microsoft.com/office/drawing/2014/main" id="{6C17626D-617C-47D6-9104-43C981AC34A1}"/>
              </a:ext>
            </a:extLst>
          </p:cNvPr>
          <p:cNvSpPr txBox="1"/>
          <p:nvPr/>
        </p:nvSpPr>
        <p:spPr>
          <a:xfrm>
            <a:off x="4106183" y="6697032"/>
            <a:ext cx="201978" cy="157735"/>
          </a:xfrm>
          <a:prstGeom prst="rect">
            <a:avLst/>
          </a:prstGeom>
        </p:spPr>
        <p:txBody>
          <a:bodyPr vert="horz" wrap="none" lIns="0" tIns="11430" rIns="0" bIns="0" rtlCol="0">
            <a:spAutoFit/>
          </a:bodyPr>
          <a:lstStyle/>
          <a:p>
            <a:pPr algn="ctr"/>
            <a:r>
              <a:rPr lang="en-AU" sz="950" b="1" dirty="0">
                <a:solidFill>
                  <a:srgbClr val="231F20"/>
                </a:solidFill>
                <a:cs typeface="Hellix SemiBold"/>
              </a:rPr>
              <a:t>500</a:t>
            </a:r>
            <a:endParaRPr lang="en-AU" sz="950" dirty="0">
              <a:cs typeface="Hellix SemiBold"/>
            </a:endParaRPr>
          </a:p>
        </p:txBody>
      </p:sp>
      <p:sp>
        <p:nvSpPr>
          <p:cNvPr id="58" name="object 15">
            <a:extLst>
              <a:ext uri="{FF2B5EF4-FFF2-40B4-BE49-F238E27FC236}">
                <a16:creationId xmlns:a16="http://schemas.microsoft.com/office/drawing/2014/main" id="{4301308A-78E2-46C7-9827-226CA5192B4A}"/>
              </a:ext>
            </a:extLst>
          </p:cNvPr>
          <p:cNvSpPr txBox="1"/>
          <p:nvPr/>
        </p:nvSpPr>
        <p:spPr>
          <a:xfrm>
            <a:off x="6147310" y="3037863"/>
            <a:ext cx="836896" cy="3097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/>
            <a:r>
              <a:rPr lang="en-AU" sz="950" b="1" dirty="0">
                <a:solidFill>
                  <a:srgbClr val="FFFFFF"/>
                </a:solidFill>
                <a:cs typeface="Hellix"/>
              </a:rPr>
              <a:t>NORTHERN TERRITORY</a:t>
            </a:r>
            <a:endParaRPr lang="en-AU" sz="950" dirty="0">
              <a:cs typeface="Hellix"/>
            </a:endParaRPr>
          </a:p>
        </p:txBody>
      </p:sp>
      <p:sp>
        <p:nvSpPr>
          <p:cNvPr id="59" name="object 17">
            <a:extLst>
              <a:ext uri="{FF2B5EF4-FFF2-40B4-BE49-F238E27FC236}">
                <a16:creationId xmlns:a16="http://schemas.microsoft.com/office/drawing/2014/main" id="{F5BAF8AE-702B-48A2-A011-AB7A47857DE2}"/>
              </a:ext>
            </a:extLst>
          </p:cNvPr>
          <p:cNvSpPr txBox="1"/>
          <p:nvPr/>
        </p:nvSpPr>
        <p:spPr>
          <a:xfrm>
            <a:off x="6356794" y="4441402"/>
            <a:ext cx="798862" cy="3097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/>
            <a:r>
              <a:rPr lang="en-AU" sz="950" b="1" dirty="0">
                <a:solidFill>
                  <a:srgbClr val="FFFFFF"/>
                </a:solidFill>
                <a:cs typeface="Hellix"/>
              </a:rPr>
              <a:t>SOUTH</a:t>
            </a:r>
          </a:p>
          <a:p>
            <a:pPr algn="ctr"/>
            <a:r>
              <a:rPr lang="en-US" sz="950" b="1" dirty="0">
                <a:solidFill>
                  <a:srgbClr val="FFFFFF"/>
                </a:solidFill>
                <a:cs typeface="Hellix"/>
              </a:rPr>
              <a:t>A</a:t>
            </a:r>
            <a:r>
              <a:rPr lang="en-AU" sz="950" b="1" dirty="0">
                <a:solidFill>
                  <a:srgbClr val="FFFFFF"/>
                </a:solidFill>
                <a:cs typeface="Hellix"/>
              </a:rPr>
              <a:t>USTRALIA</a:t>
            </a:r>
            <a:endParaRPr sz="950" dirty="0">
              <a:cs typeface="Hellix"/>
            </a:endParaRPr>
          </a:p>
        </p:txBody>
      </p:sp>
      <p:sp>
        <p:nvSpPr>
          <p:cNvPr id="60" name="object 19">
            <a:extLst>
              <a:ext uri="{FF2B5EF4-FFF2-40B4-BE49-F238E27FC236}">
                <a16:creationId xmlns:a16="http://schemas.microsoft.com/office/drawing/2014/main" id="{F492E6EB-851C-4095-A6D9-BD55208B9583}"/>
              </a:ext>
            </a:extLst>
          </p:cNvPr>
          <p:cNvSpPr txBox="1"/>
          <p:nvPr/>
        </p:nvSpPr>
        <p:spPr>
          <a:xfrm>
            <a:off x="7671289" y="3548812"/>
            <a:ext cx="979792" cy="16350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/>
            <a:r>
              <a:rPr lang="en-AU" sz="950" b="1" dirty="0">
                <a:solidFill>
                  <a:srgbClr val="FFFFFF"/>
                </a:solidFill>
                <a:cs typeface="Hellix"/>
              </a:rPr>
              <a:t>QUEENSLAND</a:t>
            </a:r>
            <a:endParaRPr lang="en-AU" sz="950" dirty="0">
              <a:cs typeface="Hellix"/>
            </a:endParaRPr>
          </a:p>
        </p:txBody>
      </p:sp>
      <p:sp>
        <p:nvSpPr>
          <p:cNvPr id="61" name="object 20">
            <a:extLst>
              <a:ext uri="{FF2B5EF4-FFF2-40B4-BE49-F238E27FC236}">
                <a16:creationId xmlns:a16="http://schemas.microsoft.com/office/drawing/2014/main" id="{F39D3A49-2C3F-4444-86E8-AAEA900E1C2D}"/>
              </a:ext>
            </a:extLst>
          </p:cNvPr>
          <p:cNvSpPr txBox="1"/>
          <p:nvPr/>
        </p:nvSpPr>
        <p:spPr>
          <a:xfrm>
            <a:off x="9038745" y="7028994"/>
            <a:ext cx="922026" cy="20197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r>
              <a:rPr lang="en-AU" sz="1200" b="1" dirty="0">
                <a:cs typeface="Hellix"/>
              </a:rPr>
              <a:t>TASMANIA</a:t>
            </a:r>
            <a:endParaRPr lang="en-AU" sz="1200" dirty="0">
              <a:cs typeface="Hellix"/>
            </a:endParaRPr>
          </a:p>
        </p:txBody>
      </p:sp>
      <p:sp>
        <p:nvSpPr>
          <p:cNvPr id="62" name="object 93">
            <a:extLst>
              <a:ext uri="{FF2B5EF4-FFF2-40B4-BE49-F238E27FC236}">
                <a16:creationId xmlns:a16="http://schemas.microsoft.com/office/drawing/2014/main" id="{03CB1B40-78A7-4164-9720-F94989BE7AF9}"/>
              </a:ext>
            </a:extLst>
          </p:cNvPr>
          <p:cNvSpPr txBox="1"/>
          <p:nvPr/>
        </p:nvSpPr>
        <p:spPr>
          <a:xfrm>
            <a:off x="7818860" y="5072125"/>
            <a:ext cx="1219885" cy="159018"/>
          </a:xfrm>
          <a:prstGeom prst="rect">
            <a:avLst/>
          </a:prstGeom>
        </p:spPr>
        <p:txBody>
          <a:bodyPr vert="horz" wrap="none" lIns="0" tIns="12700" rIns="0" bIns="0" rtlCol="0">
            <a:spAutoFit/>
          </a:bodyPr>
          <a:lstStyle/>
          <a:p>
            <a:pPr algn="ctr"/>
            <a:r>
              <a:rPr sz="950" b="1" dirty="0">
                <a:solidFill>
                  <a:srgbClr val="FFFFFF"/>
                </a:solidFill>
                <a:cs typeface="Hellix"/>
              </a:rPr>
              <a:t>NEW SOUTH WALE</a:t>
            </a:r>
            <a:r>
              <a:rPr lang="en-AU" sz="950" b="1" dirty="0">
                <a:solidFill>
                  <a:srgbClr val="FFFFFF"/>
                </a:solidFill>
                <a:cs typeface="Hellix"/>
              </a:rPr>
              <a:t>S</a:t>
            </a:r>
            <a:endParaRPr sz="1100" dirty="0">
              <a:cs typeface="Hellix"/>
            </a:endParaRPr>
          </a:p>
        </p:txBody>
      </p:sp>
      <p:sp>
        <p:nvSpPr>
          <p:cNvPr id="63" name="object 20">
            <a:extLst>
              <a:ext uri="{FF2B5EF4-FFF2-40B4-BE49-F238E27FC236}">
                <a16:creationId xmlns:a16="http://schemas.microsoft.com/office/drawing/2014/main" id="{9E9B5744-BEA0-4BFB-9354-58B4D69D6959}"/>
              </a:ext>
            </a:extLst>
          </p:cNvPr>
          <p:cNvSpPr txBox="1"/>
          <p:nvPr/>
        </p:nvSpPr>
        <p:spPr>
          <a:xfrm>
            <a:off x="7630950" y="5817119"/>
            <a:ext cx="699693" cy="16960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r>
              <a:rPr lang="en-AU" sz="950" b="1" dirty="0">
                <a:solidFill>
                  <a:schemeClr val="bg1"/>
                </a:solidFill>
                <a:cs typeface="Hellix"/>
              </a:rPr>
              <a:t>VICTORIA</a:t>
            </a:r>
            <a:endParaRPr lang="en-AU" sz="950" dirty="0">
              <a:solidFill>
                <a:schemeClr val="bg1"/>
              </a:solidFill>
              <a:cs typeface="Hellix"/>
            </a:endParaRPr>
          </a:p>
        </p:txBody>
      </p:sp>
      <p:sp>
        <p:nvSpPr>
          <p:cNvPr id="64" name="object 58">
            <a:extLst>
              <a:ext uri="{FF2B5EF4-FFF2-40B4-BE49-F238E27FC236}">
                <a16:creationId xmlns:a16="http://schemas.microsoft.com/office/drawing/2014/main" id="{3DCF1D8D-D896-41E6-9598-6265B2AF5ABC}"/>
              </a:ext>
            </a:extLst>
          </p:cNvPr>
          <p:cNvSpPr txBox="1"/>
          <p:nvPr/>
        </p:nvSpPr>
        <p:spPr>
          <a:xfrm>
            <a:off x="1502446" y="4857187"/>
            <a:ext cx="1520896" cy="232756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algn="r">
              <a:buClr>
                <a:srgbClr val="F40000"/>
              </a:buClr>
            </a:pPr>
            <a:r>
              <a:rPr lang="en-AU" sz="1400" b="1" dirty="0">
                <a:cs typeface="Hellix SemiBold"/>
              </a:rPr>
              <a:t>SWAN DISTRICT</a:t>
            </a:r>
            <a:endParaRPr lang="en-US" sz="1400" dirty="0">
              <a:cs typeface="Hellix SemiBold"/>
            </a:endParaRPr>
          </a:p>
        </p:txBody>
      </p:sp>
      <p:sp>
        <p:nvSpPr>
          <p:cNvPr id="65" name="object 58">
            <a:extLst>
              <a:ext uri="{FF2B5EF4-FFF2-40B4-BE49-F238E27FC236}">
                <a16:creationId xmlns:a16="http://schemas.microsoft.com/office/drawing/2014/main" id="{134C0D8A-AA56-46C9-81ED-986CCE2EECCC}"/>
              </a:ext>
            </a:extLst>
          </p:cNvPr>
          <p:cNvSpPr txBox="1"/>
          <p:nvPr/>
        </p:nvSpPr>
        <p:spPr>
          <a:xfrm>
            <a:off x="1158887" y="5381166"/>
            <a:ext cx="1520896" cy="232756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algn="r">
              <a:buClr>
                <a:srgbClr val="F40000"/>
              </a:buClr>
            </a:pPr>
            <a:r>
              <a:rPr lang="en-AU" sz="1400" b="1" dirty="0">
                <a:cs typeface="Hellix SemiBold"/>
              </a:rPr>
              <a:t>GEOGRAPHE</a:t>
            </a:r>
            <a:endParaRPr lang="en-US" sz="1400" dirty="0">
              <a:cs typeface="Hellix SemiBold"/>
            </a:endParaRPr>
          </a:p>
        </p:txBody>
      </p:sp>
      <p:sp>
        <p:nvSpPr>
          <p:cNvPr id="66" name="object 58">
            <a:extLst>
              <a:ext uri="{FF2B5EF4-FFF2-40B4-BE49-F238E27FC236}">
                <a16:creationId xmlns:a16="http://schemas.microsoft.com/office/drawing/2014/main" id="{D64439CA-D3A8-4AF4-83A9-808F740AE352}"/>
              </a:ext>
            </a:extLst>
          </p:cNvPr>
          <p:cNvSpPr txBox="1"/>
          <p:nvPr/>
        </p:nvSpPr>
        <p:spPr>
          <a:xfrm>
            <a:off x="2239011" y="6078877"/>
            <a:ext cx="1139896" cy="448200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>
              <a:buClr>
                <a:srgbClr val="F40000"/>
              </a:buClr>
            </a:pPr>
            <a:r>
              <a:rPr lang="en-AU" sz="1400" b="1" dirty="0">
                <a:cs typeface="Hellix SemiBold"/>
              </a:rPr>
              <a:t>MARGARET RIVER</a:t>
            </a:r>
            <a:endParaRPr lang="en-US" sz="1400" dirty="0">
              <a:cs typeface="Hellix SemiBold"/>
            </a:endParaRPr>
          </a:p>
        </p:txBody>
      </p:sp>
      <p:sp>
        <p:nvSpPr>
          <p:cNvPr id="67" name="object 58">
            <a:extLst>
              <a:ext uri="{FF2B5EF4-FFF2-40B4-BE49-F238E27FC236}">
                <a16:creationId xmlns:a16="http://schemas.microsoft.com/office/drawing/2014/main" id="{31896A61-BB30-48D2-8F99-22E3F766E1F8}"/>
              </a:ext>
            </a:extLst>
          </p:cNvPr>
          <p:cNvSpPr txBox="1"/>
          <p:nvPr/>
        </p:nvSpPr>
        <p:spPr>
          <a:xfrm>
            <a:off x="3989820" y="6110438"/>
            <a:ext cx="1139896" cy="448200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>
              <a:buClr>
                <a:srgbClr val="F40000"/>
              </a:buClr>
            </a:pPr>
            <a:r>
              <a:rPr lang="en-AU" sz="1400" b="1" dirty="0">
                <a:cs typeface="Hellix SemiBold"/>
              </a:rPr>
              <a:t>GREAT SOUTHERN</a:t>
            </a:r>
            <a:endParaRPr lang="en-US" sz="1400" dirty="0">
              <a:cs typeface="Hellix SemiBold"/>
            </a:endParaRPr>
          </a:p>
        </p:txBody>
      </p:sp>
      <p:sp>
        <p:nvSpPr>
          <p:cNvPr id="68" name="object 58">
            <a:extLst>
              <a:ext uri="{FF2B5EF4-FFF2-40B4-BE49-F238E27FC236}">
                <a16:creationId xmlns:a16="http://schemas.microsoft.com/office/drawing/2014/main" id="{24E6E22B-F3C4-4A58-993B-0FDE358A7240}"/>
              </a:ext>
            </a:extLst>
          </p:cNvPr>
          <p:cNvSpPr txBox="1"/>
          <p:nvPr/>
        </p:nvSpPr>
        <p:spPr>
          <a:xfrm>
            <a:off x="5730013" y="5291288"/>
            <a:ext cx="768421" cy="448200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>
              <a:buClr>
                <a:srgbClr val="F40000"/>
              </a:buClr>
            </a:pPr>
            <a:r>
              <a:rPr lang="en-AU" sz="1400" b="1" dirty="0">
                <a:cs typeface="Hellix SemiBold"/>
              </a:rPr>
              <a:t>CLARE VALLEY</a:t>
            </a:r>
            <a:endParaRPr lang="en-US" sz="1400" dirty="0">
              <a:cs typeface="Hellix SemiBold"/>
            </a:endParaRPr>
          </a:p>
        </p:txBody>
      </p:sp>
      <p:sp>
        <p:nvSpPr>
          <p:cNvPr id="69" name="object 58">
            <a:extLst>
              <a:ext uri="{FF2B5EF4-FFF2-40B4-BE49-F238E27FC236}">
                <a16:creationId xmlns:a16="http://schemas.microsoft.com/office/drawing/2014/main" id="{4C5034E1-3C7A-4D8B-83EE-2A7DC781B4C4}"/>
              </a:ext>
            </a:extLst>
          </p:cNvPr>
          <p:cNvSpPr txBox="1"/>
          <p:nvPr/>
        </p:nvSpPr>
        <p:spPr>
          <a:xfrm>
            <a:off x="6244363" y="5815163"/>
            <a:ext cx="920821" cy="232756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>
              <a:buClr>
                <a:srgbClr val="F40000"/>
              </a:buClr>
            </a:pPr>
            <a:r>
              <a:rPr lang="en-AU" sz="1400" b="1" dirty="0">
                <a:cs typeface="Hellix SemiBold"/>
              </a:rPr>
              <a:t>BAROSSA</a:t>
            </a:r>
            <a:endParaRPr lang="en-US" sz="1400" dirty="0">
              <a:cs typeface="Hellix SemiBold"/>
            </a:endParaRPr>
          </a:p>
        </p:txBody>
      </p:sp>
      <p:sp>
        <p:nvSpPr>
          <p:cNvPr id="70" name="object 58">
            <a:extLst>
              <a:ext uri="{FF2B5EF4-FFF2-40B4-BE49-F238E27FC236}">
                <a16:creationId xmlns:a16="http://schemas.microsoft.com/office/drawing/2014/main" id="{A57DE90E-0864-4669-9015-142C9956BEB2}"/>
              </a:ext>
            </a:extLst>
          </p:cNvPr>
          <p:cNvSpPr txBox="1"/>
          <p:nvPr/>
        </p:nvSpPr>
        <p:spPr>
          <a:xfrm>
            <a:off x="5545931" y="6110438"/>
            <a:ext cx="1504950" cy="232756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algn="r">
              <a:buClr>
                <a:srgbClr val="F40000"/>
              </a:buClr>
            </a:pPr>
            <a:r>
              <a:rPr lang="en-AU" sz="1400" b="1" dirty="0">
                <a:cs typeface="Hellix SemiBold"/>
              </a:rPr>
              <a:t>McLAREN VALE</a:t>
            </a:r>
            <a:endParaRPr lang="en-US" sz="1400" dirty="0">
              <a:cs typeface="Hellix SemiBold"/>
            </a:endParaRPr>
          </a:p>
        </p:txBody>
      </p:sp>
      <p:sp>
        <p:nvSpPr>
          <p:cNvPr id="71" name="object 58">
            <a:extLst>
              <a:ext uri="{FF2B5EF4-FFF2-40B4-BE49-F238E27FC236}">
                <a16:creationId xmlns:a16="http://schemas.microsoft.com/office/drawing/2014/main" id="{C4CCA2E5-CE82-42CE-B043-06F2E188604E}"/>
              </a:ext>
            </a:extLst>
          </p:cNvPr>
          <p:cNvSpPr txBox="1"/>
          <p:nvPr/>
        </p:nvSpPr>
        <p:spPr>
          <a:xfrm>
            <a:off x="5641181" y="6462863"/>
            <a:ext cx="1504950" cy="232756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algn="r">
              <a:buClr>
                <a:srgbClr val="F40000"/>
              </a:buClr>
            </a:pPr>
            <a:r>
              <a:rPr lang="en-AU" sz="1400" b="1" dirty="0">
                <a:cs typeface="Hellix SemiBold"/>
              </a:rPr>
              <a:t>ADELAIDE HILLS</a:t>
            </a:r>
            <a:endParaRPr lang="en-US" sz="1400" dirty="0">
              <a:cs typeface="Hellix SemiBold"/>
            </a:endParaRPr>
          </a:p>
        </p:txBody>
      </p:sp>
      <p:sp>
        <p:nvSpPr>
          <p:cNvPr id="72" name="object 58">
            <a:extLst>
              <a:ext uri="{FF2B5EF4-FFF2-40B4-BE49-F238E27FC236}">
                <a16:creationId xmlns:a16="http://schemas.microsoft.com/office/drawing/2014/main" id="{33B56845-6269-427F-B41D-6DC9C2D776DA}"/>
              </a:ext>
            </a:extLst>
          </p:cNvPr>
          <p:cNvSpPr txBox="1"/>
          <p:nvPr/>
        </p:nvSpPr>
        <p:spPr>
          <a:xfrm>
            <a:off x="6689581" y="6796238"/>
            <a:ext cx="1085200" cy="232756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algn="r">
              <a:buClr>
                <a:srgbClr val="F40000"/>
              </a:buClr>
            </a:pPr>
            <a:r>
              <a:rPr lang="en-AU" sz="1400" b="1" dirty="0">
                <a:cs typeface="Hellix SemiBold"/>
              </a:rPr>
              <a:t>RIVERLAND</a:t>
            </a:r>
            <a:endParaRPr lang="en-US" sz="1400" dirty="0">
              <a:cs typeface="Hellix SemiBold"/>
            </a:endParaRPr>
          </a:p>
        </p:txBody>
      </p:sp>
      <p:sp>
        <p:nvSpPr>
          <p:cNvPr id="73" name="object 58">
            <a:extLst>
              <a:ext uri="{FF2B5EF4-FFF2-40B4-BE49-F238E27FC236}">
                <a16:creationId xmlns:a16="http://schemas.microsoft.com/office/drawing/2014/main" id="{00374776-7277-40E9-986D-DF59AE2BC455}"/>
              </a:ext>
            </a:extLst>
          </p:cNvPr>
          <p:cNvSpPr txBox="1"/>
          <p:nvPr/>
        </p:nvSpPr>
        <p:spPr>
          <a:xfrm>
            <a:off x="9193352" y="6519160"/>
            <a:ext cx="1799575" cy="232756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>
              <a:buClr>
                <a:srgbClr val="F40000"/>
              </a:buClr>
            </a:pPr>
            <a:r>
              <a:rPr lang="en-AU" sz="1400" b="1" dirty="0">
                <a:cs typeface="Hellix SemiBold"/>
              </a:rPr>
              <a:t>CENTRAL VICTORIA</a:t>
            </a:r>
            <a:endParaRPr lang="en-US" sz="1400" dirty="0">
              <a:cs typeface="Hellix SemiBold"/>
            </a:endParaRPr>
          </a:p>
        </p:txBody>
      </p:sp>
      <p:sp>
        <p:nvSpPr>
          <p:cNvPr id="74" name="object 58">
            <a:extLst>
              <a:ext uri="{FF2B5EF4-FFF2-40B4-BE49-F238E27FC236}">
                <a16:creationId xmlns:a16="http://schemas.microsoft.com/office/drawing/2014/main" id="{C49F019D-BA73-4D05-A65B-FC33C0094505}"/>
              </a:ext>
            </a:extLst>
          </p:cNvPr>
          <p:cNvSpPr txBox="1"/>
          <p:nvPr/>
        </p:nvSpPr>
        <p:spPr>
          <a:xfrm>
            <a:off x="9630676" y="6145370"/>
            <a:ext cx="1390000" cy="232756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>
              <a:buClr>
                <a:srgbClr val="F40000"/>
              </a:buClr>
            </a:pPr>
            <a:r>
              <a:rPr lang="en-AU" sz="1400" b="1" dirty="0">
                <a:cs typeface="Hellix SemiBold"/>
              </a:rPr>
              <a:t>BEECHWORTH</a:t>
            </a:r>
            <a:endParaRPr lang="en-US" sz="1400" dirty="0">
              <a:cs typeface="Hellix SemiBold"/>
            </a:endParaRPr>
          </a:p>
        </p:txBody>
      </p:sp>
      <p:sp>
        <p:nvSpPr>
          <p:cNvPr id="75" name="object 58">
            <a:extLst>
              <a:ext uri="{FF2B5EF4-FFF2-40B4-BE49-F238E27FC236}">
                <a16:creationId xmlns:a16="http://schemas.microsoft.com/office/drawing/2014/main" id="{BB0B186F-24A5-4407-BB39-574A8A873EBD}"/>
              </a:ext>
            </a:extLst>
          </p:cNvPr>
          <p:cNvSpPr txBox="1"/>
          <p:nvPr/>
        </p:nvSpPr>
        <p:spPr>
          <a:xfrm>
            <a:off x="9960771" y="5728624"/>
            <a:ext cx="1951974" cy="232756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>
              <a:buClr>
                <a:srgbClr val="F40000"/>
              </a:buClr>
            </a:pPr>
            <a:r>
              <a:rPr lang="en-AU" sz="1400" b="1" dirty="0">
                <a:cs typeface="Hellix SemiBold"/>
              </a:rPr>
              <a:t>CANBERRA DISTRICT</a:t>
            </a:r>
            <a:endParaRPr lang="en-US" sz="1400" dirty="0">
              <a:cs typeface="Hellix SemiBold"/>
            </a:endParaRPr>
          </a:p>
        </p:txBody>
      </p:sp>
      <p:sp>
        <p:nvSpPr>
          <p:cNvPr id="76" name="object 58">
            <a:extLst>
              <a:ext uri="{FF2B5EF4-FFF2-40B4-BE49-F238E27FC236}">
                <a16:creationId xmlns:a16="http://schemas.microsoft.com/office/drawing/2014/main" id="{E4AFA505-CD40-497B-B792-698F9872CFF5}"/>
              </a:ext>
            </a:extLst>
          </p:cNvPr>
          <p:cNvSpPr txBox="1"/>
          <p:nvPr/>
        </p:nvSpPr>
        <p:spPr>
          <a:xfrm>
            <a:off x="10441784" y="5399010"/>
            <a:ext cx="989949" cy="232756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>
              <a:buClr>
                <a:srgbClr val="F40000"/>
              </a:buClr>
            </a:pPr>
            <a:r>
              <a:rPr lang="en-AU" sz="1400" b="1" dirty="0">
                <a:cs typeface="Hellix SemiBold"/>
              </a:rPr>
              <a:t>RIVERINA</a:t>
            </a:r>
            <a:endParaRPr lang="en-US" sz="1400" dirty="0">
              <a:cs typeface="Hellix SemiBold"/>
            </a:endParaRPr>
          </a:p>
        </p:txBody>
      </p:sp>
      <p:sp>
        <p:nvSpPr>
          <p:cNvPr id="77" name="object 58">
            <a:extLst>
              <a:ext uri="{FF2B5EF4-FFF2-40B4-BE49-F238E27FC236}">
                <a16:creationId xmlns:a16="http://schemas.microsoft.com/office/drawing/2014/main" id="{C2D782E4-4F48-474B-8573-1E008C8288C9}"/>
              </a:ext>
            </a:extLst>
          </p:cNvPr>
          <p:cNvSpPr txBox="1"/>
          <p:nvPr/>
        </p:nvSpPr>
        <p:spPr>
          <a:xfrm>
            <a:off x="10525702" y="4801459"/>
            <a:ext cx="989949" cy="448200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>
              <a:buClr>
                <a:srgbClr val="F40000"/>
              </a:buClr>
            </a:pPr>
            <a:r>
              <a:rPr lang="en-AU" sz="1400" b="1" dirty="0">
                <a:cs typeface="Hellix SemiBold"/>
              </a:rPr>
              <a:t>HUNTER VALLEY</a:t>
            </a:r>
            <a:endParaRPr lang="en-US" sz="1400" dirty="0">
              <a:cs typeface="Hellix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9899128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EC2261AB-4FEE-4630-AB2F-D866EDCCF0D8}"/>
              </a:ext>
            </a:extLst>
          </p:cNvPr>
          <p:cNvSpPr txBox="1"/>
          <p:nvPr/>
        </p:nvSpPr>
        <p:spPr>
          <a:xfrm>
            <a:off x="1329367" y="4680158"/>
            <a:ext cx="9365597" cy="1373333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noAutofit/>
          </a:bodyPr>
          <a:lstStyle/>
          <a:p>
            <a:pPr>
              <a:lnSpc>
                <a:spcPct val="85000"/>
              </a:lnSpc>
              <a:tabLst>
                <a:tab pos="1274445" algn="l"/>
              </a:tabLst>
            </a:pPr>
            <a:r>
              <a:rPr lang="en-AU" sz="7200" b="1" spc="1000" dirty="0">
                <a:solidFill>
                  <a:srgbClr val="F40000"/>
                </a:solidFill>
                <a:latin typeface="+mj-lt"/>
                <a:cs typeface="Hellix"/>
              </a:rPr>
              <a:t>STYLES</a:t>
            </a:r>
          </a:p>
          <a:p>
            <a:pPr>
              <a:lnSpc>
                <a:spcPct val="85000"/>
              </a:lnSpc>
              <a:tabLst>
                <a:tab pos="1274445" algn="l"/>
              </a:tabLst>
            </a:pPr>
            <a:r>
              <a:rPr lang="en-AU" sz="4800" b="1" spc="1000" dirty="0">
                <a:solidFill>
                  <a:schemeClr val="bg1"/>
                </a:solidFill>
                <a:latin typeface="+mj-lt"/>
                <a:cs typeface="Hellix"/>
              </a:rPr>
              <a:t>		OF SHIRAZ </a:t>
            </a:r>
          </a:p>
        </p:txBody>
      </p:sp>
    </p:spTree>
    <p:extLst>
      <p:ext uri="{BB962C8B-B14F-4D97-AF65-F5344CB8AC3E}">
        <p14:creationId xmlns:p14="http://schemas.microsoft.com/office/powerpoint/2010/main" val="5875861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D2B212-BA27-44BE-A89B-431DA757C5E0}"/>
              </a:ext>
            </a:extLst>
          </p:cNvPr>
          <p:cNvSpPr txBox="1">
            <a:spLocks/>
          </p:cNvSpPr>
          <p:nvPr/>
        </p:nvSpPr>
        <p:spPr>
          <a:xfrm>
            <a:off x="7089058" y="3305177"/>
            <a:ext cx="6204155" cy="3952875"/>
          </a:xfrm>
          <a:prstGeom prst="rect">
            <a:avLst/>
          </a:prstGeom>
          <a:noFill/>
        </p:spPr>
        <p:txBody>
          <a:bodyPr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5000"/>
              </a:lnSpc>
              <a:spcBef>
                <a:spcPts val="500"/>
              </a:spcBef>
            </a:pPr>
            <a:r>
              <a:rPr lang="en-AU" sz="2400" dirty="0"/>
              <a:t>Australian ‘sparkling Burgundy’ has been produced with Shiraz grapes since 1881</a:t>
            </a:r>
          </a:p>
          <a:p>
            <a:pPr>
              <a:lnSpc>
                <a:spcPct val="95000"/>
              </a:lnSpc>
              <a:spcBef>
                <a:spcPts val="500"/>
              </a:spcBef>
            </a:pPr>
            <a:endParaRPr lang="en-AU" sz="2400" dirty="0"/>
          </a:p>
          <a:p>
            <a:pPr>
              <a:lnSpc>
                <a:spcPct val="95000"/>
              </a:lnSpc>
              <a:spcBef>
                <a:spcPts val="500"/>
              </a:spcBef>
            </a:pPr>
            <a:r>
              <a:rPr lang="en-AU" sz="2400" dirty="0"/>
              <a:t>The best example tend to see some oak maturation</a:t>
            </a:r>
          </a:p>
          <a:p>
            <a:pPr>
              <a:lnSpc>
                <a:spcPct val="95000"/>
              </a:lnSpc>
              <a:spcBef>
                <a:spcPts val="500"/>
              </a:spcBef>
            </a:pPr>
            <a:endParaRPr lang="en-AU" sz="2400" dirty="0"/>
          </a:p>
          <a:p>
            <a:pPr>
              <a:lnSpc>
                <a:spcPct val="95000"/>
              </a:lnSpc>
              <a:spcBef>
                <a:spcPts val="500"/>
              </a:spcBef>
            </a:pPr>
            <a:r>
              <a:rPr lang="en-AU" sz="2400" dirty="0"/>
              <a:t>Traditional Method is common</a:t>
            </a:r>
          </a:p>
          <a:p>
            <a:pPr>
              <a:lnSpc>
                <a:spcPct val="95000"/>
              </a:lnSpc>
              <a:spcBef>
                <a:spcPts val="500"/>
              </a:spcBef>
            </a:pPr>
            <a:endParaRPr lang="en-AU" sz="2400" dirty="0"/>
          </a:p>
          <a:p>
            <a:pPr>
              <a:lnSpc>
                <a:spcPct val="95000"/>
              </a:lnSpc>
              <a:spcBef>
                <a:spcPts val="500"/>
              </a:spcBef>
            </a:pPr>
            <a:r>
              <a:rPr lang="en-AU" sz="2400" dirty="0"/>
              <a:t>Surprisingly food friendly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2D1184FA-536A-4698-94F4-CAE54B69C115}"/>
              </a:ext>
            </a:extLst>
          </p:cNvPr>
          <p:cNvSpPr txBox="1"/>
          <p:nvPr/>
        </p:nvSpPr>
        <p:spPr>
          <a:xfrm>
            <a:off x="1281741" y="320427"/>
            <a:ext cx="7664617" cy="133692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8500" b="1" spc="500" dirty="0">
                <a:latin typeface="+mj-lt"/>
                <a:cs typeface="Hellix"/>
              </a:rPr>
              <a:t>SPARKLING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068C70A4-1C7B-4397-A7CE-5B7133759CA6}"/>
              </a:ext>
            </a:extLst>
          </p:cNvPr>
          <p:cNvSpPr txBox="1"/>
          <p:nvPr/>
        </p:nvSpPr>
        <p:spPr>
          <a:xfrm>
            <a:off x="2043742" y="1387227"/>
            <a:ext cx="3454567" cy="133692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8500" b="1" spc="200" dirty="0">
                <a:latin typeface="+mj-lt"/>
                <a:cs typeface="Hellix"/>
              </a:rPr>
              <a:t>R E D</a:t>
            </a:r>
          </a:p>
        </p:txBody>
      </p:sp>
      <p:sp>
        <p:nvSpPr>
          <p:cNvPr id="7" name="object 10">
            <a:extLst>
              <a:ext uri="{FF2B5EF4-FFF2-40B4-BE49-F238E27FC236}">
                <a16:creationId xmlns:a16="http://schemas.microsoft.com/office/drawing/2014/main" id="{A1702E6F-D79D-4AB1-9B2A-A981AC0C739B}"/>
              </a:ext>
            </a:extLst>
          </p:cNvPr>
          <p:cNvSpPr txBox="1"/>
          <p:nvPr/>
        </p:nvSpPr>
        <p:spPr>
          <a:xfrm rot="21166664">
            <a:off x="5641307" y="1634077"/>
            <a:ext cx="4131897" cy="112941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defTabSz="914217">
              <a:lnSpc>
                <a:spcPct val="80000"/>
              </a:lnSpc>
            </a:pPr>
            <a:r>
              <a:rPr lang="en-AU" sz="4400" dirty="0">
                <a:solidFill>
                  <a:schemeClr val="bg1"/>
                </a:solidFill>
                <a:latin typeface="Mistral" panose="03090702030407020403" pitchFamily="66" charset="0"/>
                <a:cs typeface="Colors Of Autumn"/>
              </a:rPr>
              <a:t>AN  AUSTRALIAN    </a:t>
            </a:r>
          </a:p>
          <a:p>
            <a:pPr defTabSz="914217">
              <a:lnSpc>
                <a:spcPct val="80000"/>
              </a:lnSpc>
            </a:pPr>
            <a:r>
              <a:rPr lang="en-AU" sz="4400" dirty="0">
                <a:solidFill>
                  <a:schemeClr val="bg1"/>
                </a:solidFill>
                <a:latin typeface="Mistral" panose="03090702030407020403" pitchFamily="66" charset="0"/>
                <a:cs typeface="Colors Of Autumn"/>
              </a:rPr>
              <a:t>  TREASURE</a:t>
            </a:r>
          </a:p>
        </p:txBody>
      </p:sp>
    </p:spTree>
    <p:extLst>
      <p:ext uri="{BB962C8B-B14F-4D97-AF65-F5344CB8AC3E}">
        <p14:creationId xmlns:p14="http://schemas.microsoft.com/office/powerpoint/2010/main" val="36521981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82090344-C3CE-4098-9EFD-9A1909C303C9}"/>
              </a:ext>
            </a:extLst>
          </p:cNvPr>
          <p:cNvSpPr txBox="1"/>
          <p:nvPr/>
        </p:nvSpPr>
        <p:spPr>
          <a:xfrm>
            <a:off x="1373981" y="499238"/>
            <a:ext cx="6238874" cy="767588"/>
          </a:xfrm>
          <a:prstGeom prst="rect">
            <a:avLst/>
          </a:prstGeom>
        </p:spPr>
        <p:txBody>
          <a:bodyPr vert="horz" wrap="none" lIns="0" tIns="1587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7400" b="1" spc="900" dirty="0">
                <a:solidFill>
                  <a:srgbClr val="F40000"/>
                </a:solidFill>
                <a:latin typeface="Arial"/>
                <a:cs typeface="Hellix"/>
              </a:rPr>
              <a:t>NSW</a:t>
            </a:r>
            <a:r>
              <a:rPr lang="en-AU" sz="7400" b="1" spc="900" dirty="0">
                <a:solidFill>
                  <a:prstClr val="black"/>
                </a:solidFill>
                <a:latin typeface="Arial"/>
                <a:cs typeface="Hellix"/>
              </a:rPr>
              <a:t> AND</a:t>
            </a:r>
            <a:endParaRPr lang="en-AU" sz="7400" dirty="0">
              <a:solidFill>
                <a:prstClr val="black"/>
              </a:solidFill>
              <a:latin typeface="Arial"/>
              <a:cs typeface="Hellix"/>
            </a:endParaRPr>
          </a:p>
        </p:txBody>
      </p:sp>
      <p:sp>
        <p:nvSpPr>
          <p:cNvPr id="5" name="object 58">
            <a:extLst>
              <a:ext uri="{FF2B5EF4-FFF2-40B4-BE49-F238E27FC236}">
                <a16:creationId xmlns:a16="http://schemas.microsoft.com/office/drawing/2014/main" id="{B140B65D-BA4C-4107-B5AC-3539B38B26E1}"/>
              </a:ext>
            </a:extLst>
          </p:cNvPr>
          <p:cNvSpPr txBox="1"/>
          <p:nvPr/>
        </p:nvSpPr>
        <p:spPr>
          <a:xfrm>
            <a:off x="9895304" y="5016883"/>
            <a:ext cx="1552575" cy="217367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>
              <a:buClr>
                <a:srgbClr val="F40000"/>
              </a:buClr>
            </a:pPr>
            <a:r>
              <a:rPr lang="en-AU" sz="1300" b="1" dirty="0">
                <a:solidFill>
                  <a:prstClr val="black"/>
                </a:solidFill>
                <a:latin typeface="Arial"/>
                <a:cs typeface="Hellix SemiBold"/>
              </a:rPr>
              <a:t>WOLLONGONG</a:t>
            </a:r>
            <a:endParaRPr lang="en-US" sz="1300" dirty="0">
              <a:solidFill>
                <a:prstClr val="black"/>
              </a:solidFill>
              <a:latin typeface="Arial"/>
              <a:cs typeface="Hellix SemiBold"/>
            </a:endParaRPr>
          </a:p>
        </p:txBody>
      </p:sp>
      <p:sp>
        <p:nvSpPr>
          <p:cNvPr id="7" name="object 58">
            <a:extLst>
              <a:ext uri="{FF2B5EF4-FFF2-40B4-BE49-F238E27FC236}">
                <a16:creationId xmlns:a16="http://schemas.microsoft.com/office/drawing/2014/main" id="{534971C7-37D8-4CDD-89DF-CCCABE597D48}"/>
              </a:ext>
            </a:extLst>
          </p:cNvPr>
          <p:cNvSpPr txBox="1"/>
          <p:nvPr/>
        </p:nvSpPr>
        <p:spPr>
          <a:xfrm>
            <a:off x="6879432" y="3186350"/>
            <a:ext cx="1390650" cy="377411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>
              <a:lnSpc>
                <a:spcPct val="90000"/>
              </a:lnSpc>
              <a:buClr>
                <a:srgbClr val="F40000"/>
              </a:buClr>
            </a:pPr>
            <a:r>
              <a:rPr lang="en-AU" sz="2600" b="1" dirty="0">
                <a:solidFill>
                  <a:prstClr val="black"/>
                </a:solidFill>
                <a:latin typeface="Arial"/>
                <a:cs typeface="Hellix SemiBold"/>
              </a:rPr>
              <a:t>HUNTER</a:t>
            </a:r>
            <a:endParaRPr lang="en-US" sz="2600" dirty="0">
              <a:solidFill>
                <a:prstClr val="black"/>
              </a:solidFill>
              <a:latin typeface="Arial"/>
              <a:cs typeface="Hellix SemiBold"/>
            </a:endParaRPr>
          </a:p>
        </p:txBody>
      </p:sp>
      <p:sp>
        <p:nvSpPr>
          <p:cNvPr id="8" name="object 58">
            <a:extLst>
              <a:ext uri="{FF2B5EF4-FFF2-40B4-BE49-F238E27FC236}">
                <a16:creationId xmlns:a16="http://schemas.microsoft.com/office/drawing/2014/main" id="{6C9C29F9-7842-485B-8CAE-FF36C86B41AF}"/>
              </a:ext>
            </a:extLst>
          </p:cNvPr>
          <p:cNvSpPr txBox="1"/>
          <p:nvPr/>
        </p:nvSpPr>
        <p:spPr>
          <a:xfrm>
            <a:off x="10640299" y="4155958"/>
            <a:ext cx="1552575" cy="217367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>
              <a:buClr>
                <a:srgbClr val="F40000"/>
              </a:buClr>
            </a:pPr>
            <a:r>
              <a:rPr lang="en-AU" sz="1300" b="1" dirty="0">
                <a:solidFill>
                  <a:prstClr val="black"/>
                </a:solidFill>
                <a:latin typeface="Arial"/>
                <a:cs typeface="Hellix SemiBold"/>
              </a:rPr>
              <a:t>SYDNEY</a:t>
            </a:r>
            <a:endParaRPr lang="en-US" sz="1300" dirty="0">
              <a:solidFill>
                <a:prstClr val="black"/>
              </a:solidFill>
              <a:latin typeface="Arial"/>
              <a:cs typeface="Hellix SemiBold"/>
            </a:endParaRPr>
          </a:p>
        </p:txBody>
      </p:sp>
      <p:sp>
        <p:nvSpPr>
          <p:cNvPr id="9" name="object 58">
            <a:extLst>
              <a:ext uri="{FF2B5EF4-FFF2-40B4-BE49-F238E27FC236}">
                <a16:creationId xmlns:a16="http://schemas.microsoft.com/office/drawing/2014/main" id="{89E9BBE3-1041-4243-9671-E2DB067BD31E}"/>
              </a:ext>
            </a:extLst>
          </p:cNvPr>
          <p:cNvSpPr txBox="1"/>
          <p:nvPr/>
        </p:nvSpPr>
        <p:spPr>
          <a:xfrm>
            <a:off x="11288306" y="3077666"/>
            <a:ext cx="1552575" cy="217367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>
              <a:buClr>
                <a:srgbClr val="F40000"/>
              </a:buClr>
            </a:pPr>
            <a:r>
              <a:rPr lang="en-AU" sz="1300" b="1" dirty="0">
                <a:solidFill>
                  <a:prstClr val="black"/>
                </a:solidFill>
                <a:latin typeface="Arial"/>
                <a:cs typeface="Hellix SemiBold"/>
              </a:rPr>
              <a:t>NEWCASTLE</a:t>
            </a:r>
            <a:endParaRPr lang="en-US" sz="1300" dirty="0">
              <a:solidFill>
                <a:prstClr val="black"/>
              </a:solidFill>
              <a:latin typeface="Arial"/>
              <a:cs typeface="Hellix SemiBold"/>
            </a:endParaRPr>
          </a:p>
        </p:txBody>
      </p:sp>
      <p:sp>
        <p:nvSpPr>
          <p:cNvPr id="10" name="object 58">
            <a:extLst>
              <a:ext uri="{FF2B5EF4-FFF2-40B4-BE49-F238E27FC236}">
                <a16:creationId xmlns:a16="http://schemas.microsoft.com/office/drawing/2014/main" id="{A64F07B5-5475-44D2-A789-EB301DD4E0AA}"/>
              </a:ext>
            </a:extLst>
          </p:cNvPr>
          <p:cNvSpPr txBox="1"/>
          <p:nvPr/>
        </p:nvSpPr>
        <p:spPr>
          <a:xfrm>
            <a:off x="6879432" y="6234265"/>
            <a:ext cx="457200" cy="217367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>
              <a:buClr>
                <a:srgbClr val="F40000"/>
              </a:buClr>
            </a:pPr>
            <a:r>
              <a:rPr lang="en-AU" sz="1300" b="1" dirty="0">
                <a:solidFill>
                  <a:prstClr val="black"/>
                </a:solidFill>
                <a:latin typeface="Arial"/>
                <a:cs typeface="Hellix SemiBold"/>
              </a:rPr>
              <a:t>ACT</a:t>
            </a:r>
            <a:endParaRPr lang="en-US" sz="1300" dirty="0">
              <a:solidFill>
                <a:prstClr val="black"/>
              </a:solidFill>
              <a:latin typeface="Arial"/>
              <a:cs typeface="Hellix SemiBold"/>
            </a:endParaRPr>
          </a:p>
        </p:txBody>
      </p:sp>
      <p:sp>
        <p:nvSpPr>
          <p:cNvPr id="11" name="object 58">
            <a:extLst>
              <a:ext uri="{FF2B5EF4-FFF2-40B4-BE49-F238E27FC236}">
                <a16:creationId xmlns:a16="http://schemas.microsoft.com/office/drawing/2014/main" id="{BF920B8A-8D15-426C-82AA-9FCA2118B900}"/>
              </a:ext>
            </a:extLst>
          </p:cNvPr>
          <p:cNvSpPr txBox="1"/>
          <p:nvPr/>
        </p:nvSpPr>
        <p:spPr>
          <a:xfrm>
            <a:off x="4907756" y="3865258"/>
            <a:ext cx="2200276" cy="737510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algn="ctr">
              <a:lnSpc>
                <a:spcPct val="90000"/>
              </a:lnSpc>
              <a:buClr>
                <a:srgbClr val="F40000"/>
              </a:buClr>
            </a:pPr>
            <a:r>
              <a:rPr lang="en-AU" sz="2600" b="1" dirty="0">
                <a:solidFill>
                  <a:prstClr val="black"/>
                </a:solidFill>
                <a:latin typeface="Arial"/>
                <a:cs typeface="Hellix SemiBold"/>
              </a:rPr>
              <a:t>CANBERRA DISTRICT</a:t>
            </a:r>
            <a:endParaRPr lang="en-US" sz="2600" dirty="0">
              <a:solidFill>
                <a:prstClr val="black"/>
              </a:solidFill>
              <a:latin typeface="Arial"/>
              <a:cs typeface="Hellix SemiBold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2E1A16A6-53A5-4346-95E2-4044AE075F53}"/>
              </a:ext>
            </a:extLst>
          </p:cNvPr>
          <p:cNvSpPr txBox="1"/>
          <p:nvPr/>
        </p:nvSpPr>
        <p:spPr>
          <a:xfrm>
            <a:off x="1373981" y="1394588"/>
            <a:ext cx="6238875" cy="805688"/>
          </a:xfrm>
          <a:prstGeom prst="rect">
            <a:avLst/>
          </a:prstGeom>
        </p:spPr>
        <p:txBody>
          <a:bodyPr vert="horz" wrap="none" lIns="0" tIns="1587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7400" b="1" dirty="0">
                <a:solidFill>
                  <a:srgbClr val="F40000"/>
                </a:solidFill>
                <a:latin typeface="Arial"/>
                <a:cs typeface="Hellix"/>
              </a:rPr>
              <a:t>ACT REGION</a:t>
            </a:r>
            <a:endParaRPr lang="en-AU" sz="7400" dirty="0">
              <a:solidFill>
                <a:srgbClr val="F40000"/>
              </a:solidFill>
              <a:latin typeface="Arial"/>
              <a:cs typeface="Hellix"/>
            </a:endParaRPr>
          </a:p>
        </p:txBody>
      </p:sp>
    </p:spTree>
    <p:extLst>
      <p:ext uri="{BB962C8B-B14F-4D97-AF65-F5344CB8AC3E}">
        <p14:creationId xmlns:p14="http://schemas.microsoft.com/office/powerpoint/2010/main" val="1406176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8">
            <a:extLst>
              <a:ext uri="{FF2B5EF4-FFF2-40B4-BE49-F238E27FC236}">
                <a16:creationId xmlns:a16="http://schemas.microsoft.com/office/drawing/2014/main" id="{4E43060B-B1BF-40F5-874D-1A920CAE7C74}"/>
              </a:ext>
            </a:extLst>
          </p:cNvPr>
          <p:cNvSpPr txBox="1"/>
          <p:nvPr/>
        </p:nvSpPr>
        <p:spPr>
          <a:xfrm>
            <a:off x="6592522" y="2733228"/>
            <a:ext cx="3460518" cy="600936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defTabSz="727434">
              <a:defRPr/>
            </a:pPr>
            <a:r>
              <a:rPr lang="en-AU" sz="4648" b="1" dirty="0">
                <a:solidFill>
                  <a:prstClr val="black"/>
                </a:solidFill>
                <a:latin typeface="Arial" panose="020B0604020202020204"/>
                <a:cs typeface="Hellix SemiBold"/>
              </a:rPr>
              <a:t>EDUCATION</a:t>
            </a:r>
          </a:p>
        </p:txBody>
      </p:sp>
      <p:sp>
        <p:nvSpPr>
          <p:cNvPr id="5" name="object 37">
            <a:extLst>
              <a:ext uri="{FF2B5EF4-FFF2-40B4-BE49-F238E27FC236}">
                <a16:creationId xmlns:a16="http://schemas.microsoft.com/office/drawing/2014/main" id="{2EC7CFEB-7263-4CE3-B97B-DD94ECDB7A8F}"/>
              </a:ext>
            </a:extLst>
          </p:cNvPr>
          <p:cNvSpPr txBox="1">
            <a:spLocks/>
          </p:cNvSpPr>
          <p:nvPr/>
        </p:nvSpPr>
        <p:spPr>
          <a:xfrm>
            <a:off x="6592523" y="3492043"/>
            <a:ext cx="3575342" cy="307683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sz="12500" b="1" i="0">
                <a:solidFill>
                  <a:schemeClr val="tx1"/>
                </a:solidFill>
                <a:latin typeface="Hellix"/>
                <a:ea typeface="+mj-ea"/>
                <a:cs typeface="Hellix"/>
              </a:defRPr>
            </a:lvl1pPr>
          </a:lstStyle>
          <a:p>
            <a:pPr defTabSz="727434">
              <a:lnSpc>
                <a:spcPct val="77000"/>
              </a:lnSpc>
              <a:tabLst>
                <a:tab pos="1448411" algn="l"/>
                <a:tab pos="3541676" algn="l"/>
              </a:tabLst>
              <a:defRPr/>
            </a:pPr>
            <a:r>
              <a:rPr lang="en-US" sz="9384" kern="0" spc="88" dirty="0">
                <a:solidFill>
                  <a:prstClr val="black"/>
                </a:solidFill>
                <a:latin typeface="Arial" panose="020B0604020202020204"/>
              </a:rPr>
              <a:t>MADE </a:t>
            </a:r>
          </a:p>
          <a:p>
            <a:pPr defTabSz="727434">
              <a:lnSpc>
                <a:spcPct val="77000"/>
              </a:lnSpc>
              <a:tabLst>
                <a:tab pos="1448411" algn="l"/>
                <a:tab pos="3541676" algn="l"/>
              </a:tabLst>
              <a:defRPr/>
            </a:pPr>
            <a:r>
              <a:rPr lang="en-US" sz="9384" kern="0" spc="88" dirty="0">
                <a:solidFill>
                  <a:prstClr val="black"/>
                </a:solidFill>
                <a:latin typeface="Arial" panose="020B0604020202020204"/>
              </a:rPr>
              <a:t>OUR </a:t>
            </a:r>
          </a:p>
          <a:p>
            <a:pPr defTabSz="727434">
              <a:lnSpc>
                <a:spcPct val="77000"/>
              </a:lnSpc>
              <a:tabLst>
                <a:tab pos="1448411" algn="l"/>
                <a:tab pos="3541676" algn="l"/>
              </a:tabLst>
              <a:defRPr/>
            </a:pPr>
            <a:r>
              <a:rPr lang="en-US" sz="9384" kern="0" spc="88" dirty="0">
                <a:solidFill>
                  <a:prstClr val="black"/>
                </a:solidFill>
                <a:latin typeface="Arial" panose="020B0604020202020204"/>
              </a:rPr>
              <a:t>WAY</a:t>
            </a:r>
            <a:endParaRPr lang="en-AU" sz="9384" kern="0" spc="88" dirty="0">
              <a:solidFill>
                <a:prstClr val="black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824933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81FC2A32-283A-4FCC-AD7F-8355FD04642B}"/>
              </a:ext>
            </a:extLst>
          </p:cNvPr>
          <p:cNvSpPr txBox="1"/>
          <p:nvPr/>
        </p:nvSpPr>
        <p:spPr>
          <a:xfrm>
            <a:off x="1288256" y="4947413"/>
            <a:ext cx="7343775" cy="2148713"/>
          </a:xfrm>
          <a:prstGeom prst="rect">
            <a:avLst/>
          </a:prstGeom>
        </p:spPr>
        <p:txBody>
          <a:bodyPr vert="horz" wrap="none" lIns="0" tIns="1587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US" sz="9000" b="1" spc="1500" dirty="0">
                <a:solidFill>
                  <a:prstClr val="white"/>
                </a:solidFill>
                <a:latin typeface="Arial"/>
                <a:cs typeface="Hellix"/>
              </a:rPr>
              <a:t>HUNTER</a:t>
            </a:r>
          </a:p>
          <a:p>
            <a:pPr>
              <a:lnSpc>
                <a:spcPct val="80000"/>
              </a:lnSpc>
            </a:pPr>
            <a:r>
              <a:rPr lang="en-US" sz="9000" b="1" spc="1500" dirty="0">
                <a:solidFill>
                  <a:prstClr val="white"/>
                </a:solidFill>
                <a:latin typeface="Arial"/>
                <a:cs typeface="Hellix"/>
              </a:rPr>
              <a:t>VALLEY</a:t>
            </a:r>
            <a:endParaRPr lang="en-AU" sz="9000" spc="1500" dirty="0">
              <a:solidFill>
                <a:prstClr val="white"/>
              </a:solidFill>
              <a:latin typeface="Arial"/>
              <a:cs typeface="Hellix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F9834F0-AC1A-4EAA-A369-1ED3F8A29FD7}"/>
              </a:ext>
            </a:extLst>
          </p:cNvPr>
          <p:cNvSpPr txBox="1">
            <a:spLocks/>
          </p:cNvSpPr>
          <p:nvPr/>
        </p:nvSpPr>
        <p:spPr>
          <a:xfrm>
            <a:off x="7317579" y="762000"/>
            <a:ext cx="4286252" cy="3810001"/>
          </a:xfrm>
          <a:prstGeom prst="rect">
            <a:avLst/>
          </a:prstGeom>
          <a:noFill/>
        </p:spPr>
        <p:txBody>
          <a:bodyPr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Birthplace of Australian wine industry </a:t>
            </a:r>
          </a:p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Warm, humid climate ideal </a:t>
            </a:r>
            <a:br>
              <a:rPr lang="en-AU" dirty="0">
                <a:solidFill>
                  <a:prstClr val="black"/>
                </a:solidFill>
                <a:latin typeface="Arial"/>
              </a:rPr>
            </a:br>
            <a:r>
              <a:rPr lang="en-AU" dirty="0">
                <a:solidFill>
                  <a:prstClr val="black"/>
                </a:solidFill>
                <a:latin typeface="Arial"/>
              </a:rPr>
              <a:t>for Shiraz fruit ripeness</a:t>
            </a:r>
          </a:p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Known for medium-bodied, savoury, complex wines</a:t>
            </a:r>
          </a:p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Young Hunter Shiraz displays </a:t>
            </a:r>
            <a:br>
              <a:rPr lang="en-AU" dirty="0">
                <a:solidFill>
                  <a:prstClr val="black"/>
                </a:solidFill>
                <a:latin typeface="Arial"/>
              </a:rPr>
            </a:br>
            <a:r>
              <a:rPr lang="en-AU" dirty="0">
                <a:solidFill>
                  <a:prstClr val="black"/>
                </a:solidFill>
                <a:latin typeface="Arial"/>
              </a:rPr>
              <a:t>red and dark berries, spice and </a:t>
            </a:r>
            <a:br>
              <a:rPr lang="en-AU" dirty="0">
                <a:solidFill>
                  <a:prstClr val="black"/>
                </a:solidFill>
                <a:latin typeface="Arial"/>
              </a:rPr>
            </a:br>
            <a:r>
              <a:rPr lang="en-AU" dirty="0">
                <a:solidFill>
                  <a:prstClr val="black"/>
                </a:solidFill>
                <a:latin typeface="Arial"/>
              </a:rPr>
              <a:t>lots of tannin</a:t>
            </a:r>
          </a:p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Aged Hunter Shiraz is smooth </a:t>
            </a:r>
            <a:br>
              <a:rPr lang="en-AU" dirty="0">
                <a:solidFill>
                  <a:prstClr val="black"/>
                </a:solidFill>
                <a:latin typeface="Arial"/>
              </a:rPr>
            </a:br>
            <a:r>
              <a:rPr lang="en-AU" dirty="0">
                <a:solidFill>
                  <a:prstClr val="black"/>
                </a:solidFill>
                <a:latin typeface="Arial"/>
              </a:rPr>
              <a:t>and richly flavoured with earthy </a:t>
            </a:r>
            <a:br>
              <a:rPr lang="en-AU" dirty="0">
                <a:solidFill>
                  <a:prstClr val="black"/>
                </a:solidFill>
                <a:latin typeface="Arial"/>
              </a:rPr>
            </a:br>
            <a:r>
              <a:rPr lang="en-AU" dirty="0">
                <a:solidFill>
                  <a:prstClr val="black"/>
                </a:solidFill>
                <a:latin typeface="Arial"/>
              </a:rPr>
              <a:t>tones and complexity</a:t>
            </a:r>
          </a:p>
        </p:txBody>
      </p:sp>
    </p:spTree>
    <p:extLst>
      <p:ext uri="{BB962C8B-B14F-4D97-AF65-F5344CB8AC3E}">
        <p14:creationId xmlns:p14="http://schemas.microsoft.com/office/powerpoint/2010/main" val="7242119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EAC15104-D19E-4F37-8CC3-E5AB480AECC3}"/>
              </a:ext>
            </a:extLst>
          </p:cNvPr>
          <p:cNvSpPr txBox="1"/>
          <p:nvPr/>
        </p:nvSpPr>
        <p:spPr>
          <a:xfrm>
            <a:off x="1754980" y="908813"/>
            <a:ext cx="9953626" cy="2091563"/>
          </a:xfrm>
          <a:prstGeom prst="rect">
            <a:avLst/>
          </a:prstGeom>
        </p:spPr>
        <p:txBody>
          <a:bodyPr vert="horz" wrap="none" lIns="0" tIns="1587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US" sz="9000" b="1" spc="1000" dirty="0">
                <a:solidFill>
                  <a:prstClr val="black"/>
                </a:solidFill>
                <a:latin typeface="Arial"/>
                <a:cs typeface="Hellix"/>
              </a:rPr>
              <a:t>CANBERRA</a:t>
            </a:r>
          </a:p>
          <a:p>
            <a:pPr>
              <a:lnSpc>
                <a:spcPct val="80000"/>
              </a:lnSpc>
            </a:pPr>
            <a:r>
              <a:rPr lang="en-US" sz="9000" b="1" dirty="0">
                <a:solidFill>
                  <a:prstClr val="white"/>
                </a:solidFill>
                <a:latin typeface="Arial"/>
                <a:cs typeface="Hellix"/>
              </a:rPr>
              <a:t>DISTRICT</a:t>
            </a:r>
            <a:endParaRPr lang="en-AU" sz="9000" dirty="0">
              <a:solidFill>
                <a:prstClr val="white"/>
              </a:solidFill>
              <a:latin typeface="Arial"/>
              <a:cs typeface="Hellix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38694F5-036F-4E0B-B699-66A5CBA2B4C7}"/>
              </a:ext>
            </a:extLst>
          </p:cNvPr>
          <p:cNvSpPr txBox="1">
            <a:spLocks/>
          </p:cNvSpPr>
          <p:nvPr/>
        </p:nvSpPr>
        <p:spPr>
          <a:xfrm>
            <a:off x="7317580" y="3305174"/>
            <a:ext cx="3648077" cy="3495676"/>
          </a:xfrm>
          <a:prstGeom prst="rect">
            <a:avLst/>
          </a:prstGeom>
          <a:noFill/>
        </p:spPr>
        <p:txBody>
          <a:bodyPr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Emerging winemaking scene with strong drive for innovation</a:t>
            </a:r>
          </a:p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Shiraz is the red wine that has brought the Canberra District </a:t>
            </a:r>
            <a:br>
              <a:rPr lang="en-AU" dirty="0">
                <a:solidFill>
                  <a:prstClr val="black"/>
                </a:solidFill>
                <a:latin typeface="Arial"/>
              </a:rPr>
            </a:br>
            <a:r>
              <a:rPr lang="en-AU" dirty="0">
                <a:solidFill>
                  <a:prstClr val="black"/>
                </a:solidFill>
                <a:latin typeface="Arial"/>
              </a:rPr>
              <a:t>its greatest fame</a:t>
            </a:r>
          </a:p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Mix of geology, climate and expertise creates spicy, peppery, lean yet balanced </a:t>
            </a:r>
            <a:br>
              <a:rPr lang="en-AU" dirty="0">
                <a:solidFill>
                  <a:prstClr val="black"/>
                </a:solidFill>
                <a:latin typeface="Arial"/>
              </a:rPr>
            </a:br>
            <a:r>
              <a:rPr lang="en-AU" dirty="0">
                <a:solidFill>
                  <a:prstClr val="black"/>
                </a:solidFill>
                <a:latin typeface="Arial"/>
              </a:rPr>
              <a:t>and flavoursome Shiraz</a:t>
            </a:r>
          </a:p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Home to </a:t>
            </a:r>
            <a:r>
              <a:rPr lang="en-AU" dirty="0" err="1">
                <a:solidFill>
                  <a:prstClr val="black"/>
                </a:solidFill>
                <a:latin typeface="Arial"/>
              </a:rPr>
              <a:t>Clonakilla</a:t>
            </a:r>
            <a:r>
              <a:rPr lang="en-AU" dirty="0">
                <a:solidFill>
                  <a:prstClr val="black"/>
                </a:solidFill>
                <a:latin typeface="Arial"/>
              </a:rPr>
              <a:t>, producer of acclaimed Shiraz-Viognier blend</a:t>
            </a:r>
          </a:p>
        </p:txBody>
      </p:sp>
    </p:spTree>
    <p:extLst>
      <p:ext uri="{BB962C8B-B14F-4D97-AF65-F5344CB8AC3E}">
        <p14:creationId xmlns:p14="http://schemas.microsoft.com/office/powerpoint/2010/main" val="7400402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ucb02e19397bc4fc958d29d26577.previews.dropboxusercontent.com/p/thumb/AArlNjaPP-NzXc6k8Jjj0H-iKW_X7mXMFNPNf4nRLxDA8acnAaBvqUdFnomzTskC_ZoL85Msuiwhfc7S0Rji3GYO6-PObSwRpYVgywliQPFvUz2U0lXSwkYAf3kWTP7_v6QgLr86JntnkueC5yFtwaYed6uwdJu988dlgtrEcTkJFqcu8Po6b3OtiS1JFDWiO6PDUDbB0AK5jLMnHTFijcSKTdw81bO5eurjSBOI8rQA8PtENARPumWBnbeWXCLFIkxZfbEO5RL0WvevIRB30hDKPmhKv14mK8_Om9CTFLLuH8V2f-BwZchFsgRMr8Fu0vysRpYP-gzUE0ssNm1Og-_JLHXOnqte1rkb8XgPG-NzBT0JAf_wywLkLUpVFzYOn6KUzBSHFncLW523pEtRDPt9ah9LgVm7v_utKxFoYNNJtvhiuy65tqMSHxllXBZ3gCaXdbMap8vfw2qOaC94KoLUSe-VD1ljlvBqxup_LOZzFA/p.jpeg?fv_content=true&amp;size_mode=5">
            <a:extLst>
              <a:ext uri="{FF2B5EF4-FFF2-40B4-BE49-F238E27FC236}">
                <a16:creationId xmlns:a16="http://schemas.microsoft.com/office/drawing/2014/main" id="{24DB606D-264F-4F7C-B2E0-995B88C5D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759" y="3"/>
            <a:ext cx="7180263" cy="75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3754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68F04677-9479-4101-9BCA-59779C895995}"/>
              </a:ext>
            </a:extLst>
          </p:cNvPr>
          <p:cNvSpPr txBox="1"/>
          <p:nvPr/>
        </p:nvSpPr>
        <p:spPr>
          <a:xfrm>
            <a:off x="1373981" y="499238"/>
            <a:ext cx="5514976" cy="1786763"/>
          </a:xfrm>
          <a:prstGeom prst="rect">
            <a:avLst/>
          </a:prstGeom>
        </p:spPr>
        <p:txBody>
          <a:bodyPr vert="horz" wrap="none" lIns="0" tIns="1587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7400" b="1" spc="900" dirty="0">
                <a:solidFill>
                  <a:srgbClr val="F40000"/>
                </a:solidFill>
                <a:latin typeface="Arial"/>
                <a:cs typeface="Hellix"/>
              </a:rPr>
              <a:t>SOUTH</a:t>
            </a:r>
          </a:p>
          <a:p>
            <a:pPr>
              <a:lnSpc>
                <a:spcPct val="80000"/>
              </a:lnSpc>
            </a:pPr>
            <a:r>
              <a:rPr lang="en-AU" sz="7400" b="1" dirty="0">
                <a:solidFill>
                  <a:srgbClr val="F40000"/>
                </a:solidFill>
                <a:latin typeface="Arial"/>
                <a:cs typeface="Hellix"/>
              </a:rPr>
              <a:t>AUSTRALIA</a:t>
            </a:r>
            <a:endParaRPr lang="en-AU" sz="7400" dirty="0">
              <a:solidFill>
                <a:srgbClr val="F40000"/>
              </a:solidFill>
              <a:latin typeface="Arial"/>
              <a:cs typeface="Hellix"/>
            </a:endParaRPr>
          </a:p>
        </p:txBody>
      </p:sp>
      <p:sp>
        <p:nvSpPr>
          <p:cNvPr id="5" name="object 58">
            <a:extLst>
              <a:ext uri="{FF2B5EF4-FFF2-40B4-BE49-F238E27FC236}">
                <a16:creationId xmlns:a16="http://schemas.microsoft.com/office/drawing/2014/main" id="{FE167B21-DC2E-4BC4-8D55-452405AD7FCD}"/>
              </a:ext>
            </a:extLst>
          </p:cNvPr>
          <p:cNvSpPr txBox="1"/>
          <p:nvPr/>
        </p:nvSpPr>
        <p:spPr>
          <a:xfrm>
            <a:off x="5943600" y="4979365"/>
            <a:ext cx="1552575" cy="294311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algn="r">
              <a:buClr>
                <a:srgbClr val="F40000"/>
              </a:buClr>
            </a:pPr>
            <a:r>
              <a:rPr lang="en-AU" b="1" dirty="0">
                <a:solidFill>
                  <a:prstClr val="black"/>
                </a:solidFill>
                <a:latin typeface="Arial"/>
                <a:cs typeface="Hellix SemiBold"/>
              </a:rPr>
              <a:t>ADELAIDE</a:t>
            </a:r>
            <a:endParaRPr lang="en-US" dirty="0">
              <a:solidFill>
                <a:prstClr val="black"/>
              </a:solidFill>
              <a:latin typeface="Arial"/>
              <a:cs typeface="Hellix SemiBold"/>
            </a:endParaRPr>
          </a:p>
        </p:txBody>
      </p:sp>
      <p:sp>
        <p:nvSpPr>
          <p:cNvPr id="6" name="object 58">
            <a:extLst>
              <a:ext uri="{FF2B5EF4-FFF2-40B4-BE49-F238E27FC236}">
                <a16:creationId xmlns:a16="http://schemas.microsoft.com/office/drawing/2014/main" id="{FE0C06C8-500E-4474-AAAC-FA1CC53B7102}"/>
              </a:ext>
            </a:extLst>
          </p:cNvPr>
          <p:cNvSpPr txBox="1"/>
          <p:nvPr/>
        </p:nvSpPr>
        <p:spPr>
          <a:xfrm>
            <a:off x="4393407" y="6091389"/>
            <a:ext cx="2743200" cy="405111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algn="r">
              <a:lnSpc>
                <a:spcPct val="90000"/>
              </a:lnSpc>
              <a:buClr>
                <a:srgbClr val="F40000"/>
              </a:buClr>
            </a:pPr>
            <a:r>
              <a:rPr lang="en-AU" sz="2800" b="1" dirty="0">
                <a:solidFill>
                  <a:prstClr val="black"/>
                </a:solidFill>
                <a:latin typeface="Arial"/>
                <a:cs typeface="Hellix SemiBold"/>
              </a:rPr>
              <a:t>McLaren Vale</a:t>
            </a:r>
            <a:endParaRPr lang="en-US" sz="2800" dirty="0">
              <a:solidFill>
                <a:prstClr val="black"/>
              </a:solidFill>
              <a:latin typeface="Arial"/>
              <a:cs typeface="Hellix SemiBold"/>
            </a:endParaRPr>
          </a:p>
        </p:txBody>
      </p:sp>
      <p:sp>
        <p:nvSpPr>
          <p:cNvPr id="7" name="object 58">
            <a:extLst>
              <a:ext uri="{FF2B5EF4-FFF2-40B4-BE49-F238E27FC236}">
                <a16:creationId xmlns:a16="http://schemas.microsoft.com/office/drawing/2014/main" id="{AAC166FD-2517-4D19-AFAB-AFF346532A68}"/>
              </a:ext>
            </a:extLst>
          </p:cNvPr>
          <p:cNvSpPr txBox="1"/>
          <p:nvPr/>
        </p:nvSpPr>
        <p:spPr>
          <a:xfrm>
            <a:off x="9046368" y="755380"/>
            <a:ext cx="1209676" cy="792909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algn="r">
              <a:lnSpc>
                <a:spcPct val="90000"/>
              </a:lnSpc>
              <a:buClr>
                <a:srgbClr val="F40000"/>
              </a:buClr>
            </a:pPr>
            <a:r>
              <a:rPr lang="en-AU" sz="2800" b="1" dirty="0">
                <a:solidFill>
                  <a:prstClr val="black"/>
                </a:solidFill>
                <a:latin typeface="Arial"/>
                <a:cs typeface="Hellix SemiBold"/>
              </a:rPr>
              <a:t>Clare </a:t>
            </a:r>
          </a:p>
          <a:p>
            <a:pPr algn="r">
              <a:lnSpc>
                <a:spcPct val="90000"/>
              </a:lnSpc>
              <a:buClr>
                <a:srgbClr val="F40000"/>
              </a:buClr>
            </a:pPr>
            <a:r>
              <a:rPr lang="en-AU" sz="2800" b="1" dirty="0">
                <a:solidFill>
                  <a:prstClr val="black"/>
                </a:solidFill>
                <a:latin typeface="Arial"/>
                <a:cs typeface="Hellix SemiBold"/>
              </a:rPr>
              <a:t>Valley</a:t>
            </a:r>
            <a:endParaRPr lang="en-US" sz="2800" dirty="0">
              <a:solidFill>
                <a:prstClr val="black"/>
              </a:solidFill>
              <a:latin typeface="Arial"/>
              <a:cs typeface="Hellix SemiBold"/>
            </a:endParaRPr>
          </a:p>
        </p:txBody>
      </p:sp>
      <p:sp>
        <p:nvSpPr>
          <p:cNvPr id="8" name="object 58">
            <a:extLst>
              <a:ext uri="{FF2B5EF4-FFF2-40B4-BE49-F238E27FC236}">
                <a16:creationId xmlns:a16="http://schemas.microsoft.com/office/drawing/2014/main" id="{29294526-FF89-4B5B-95A5-0AE6A992472B}"/>
              </a:ext>
            </a:extLst>
          </p:cNvPr>
          <p:cNvSpPr txBox="1"/>
          <p:nvPr/>
        </p:nvSpPr>
        <p:spPr>
          <a:xfrm>
            <a:off x="8936831" y="1962003"/>
            <a:ext cx="1428751" cy="792909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algn="r">
              <a:lnSpc>
                <a:spcPct val="90000"/>
              </a:lnSpc>
              <a:buClr>
                <a:srgbClr val="F40000"/>
              </a:buClr>
            </a:pPr>
            <a:r>
              <a:rPr lang="en-AU" sz="2800" b="1" dirty="0">
                <a:solidFill>
                  <a:prstClr val="black"/>
                </a:solidFill>
                <a:latin typeface="Arial"/>
                <a:cs typeface="Hellix SemiBold"/>
              </a:rPr>
              <a:t>Barossa </a:t>
            </a:r>
          </a:p>
          <a:p>
            <a:pPr algn="r">
              <a:lnSpc>
                <a:spcPct val="90000"/>
              </a:lnSpc>
              <a:buClr>
                <a:srgbClr val="F40000"/>
              </a:buClr>
            </a:pPr>
            <a:r>
              <a:rPr lang="en-AU" sz="2800" b="1" dirty="0">
                <a:solidFill>
                  <a:prstClr val="black"/>
                </a:solidFill>
                <a:latin typeface="Arial"/>
                <a:cs typeface="Hellix SemiBold"/>
              </a:rPr>
              <a:t>Valley</a:t>
            </a:r>
            <a:endParaRPr lang="en-US" sz="2800" dirty="0">
              <a:solidFill>
                <a:prstClr val="black"/>
              </a:solidFill>
              <a:latin typeface="Arial"/>
              <a:cs typeface="Hellix SemiBold"/>
            </a:endParaRPr>
          </a:p>
        </p:txBody>
      </p:sp>
      <p:sp>
        <p:nvSpPr>
          <p:cNvPr id="9" name="object 58">
            <a:extLst>
              <a:ext uri="{FF2B5EF4-FFF2-40B4-BE49-F238E27FC236}">
                <a16:creationId xmlns:a16="http://schemas.microsoft.com/office/drawing/2014/main" id="{3A4A4139-AE28-46D5-B511-1B4C2F9460A9}"/>
              </a:ext>
            </a:extLst>
          </p:cNvPr>
          <p:cNvSpPr txBox="1"/>
          <p:nvPr/>
        </p:nvSpPr>
        <p:spPr>
          <a:xfrm>
            <a:off x="9651206" y="3650262"/>
            <a:ext cx="2247900" cy="405111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>
              <a:lnSpc>
                <a:spcPct val="90000"/>
              </a:lnSpc>
              <a:buClr>
                <a:srgbClr val="F40000"/>
              </a:buClr>
            </a:pPr>
            <a:r>
              <a:rPr lang="en-AU" sz="2800" b="1" dirty="0">
                <a:solidFill>
                  <a:prstClr val="black"/>
                </a:solidFill>
                <a:latin typeface="Arial"/>
                <a:cs typeface="Hellix SemiBold"/>
              </a:rPr>
              <a:t>Eden Valley</a:t>
            </a:r>
            <a:endParaRPr lang="en-US" sz="2800" dirty="0">
              <a:solidFill>
                <a:prstClr val="black"/>
              </a:solidFill>
              <a:latin typeface="Arial"/>
              <a:cs typeface="Hellix SemiBold"/>
            </a:endParaRPr>
          </a:p>
        </p:txBody>
      </p:sp>
      <p:sp>
        <p:nvSpPr>
          <p:cNvPr id="10" name="object 58">
            <a:extLst>
              <a:ext uri="{FF2B5EF4-FFF2-40B4-BE49-F238E27FC236}">
                <a16:creationId xmlns:a16="http://schemas.microsoft.com/office/drawing/2014/main" id="{C1E3905F-7888-47D5-BD96-2B308BCE6883}"/>
              </a:ext>
            </a:extLst>
          </p:cNvPr>
          <p:cNvSpPr txBox="1"/>
          <p:nvPr/>
        </p:nvSpPr>
        <p:spPr>
          <a:xfrm>
            <a:off x="8724640" y="5990616"/>
            <a:ext cx="2419350" cy="405111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>
              <a:lnSpc>
                <a:spcPct val="90000"/>
              </a:lnSpc>
              <a:buClr>
                <a:srgbClr val="F40000"/>
              </a:buClr>
            </a:pPr>
            <a:r>
              <a:rPr lang="en-AU" sz="2800" b="1" dirty="0">
                <a:solidFill>
                  <a:prstClr val="black"/>
                </a:solidFill>
                <a:latin typeface="Arial"/>
                <a:cs typeface="Hellix SemiBold"/>
              </a:rPr>
              <a:t>Adelaide Hills</a:t>
            </a:r>
            <a:endParaRPr lang="en-US" sz="2800" dirty="0">
              <a:solidFill>
                <a:prstClr val="black"/>
              </a:solidFill>
              <a:latin typeface="Arial"/>
              <a:cs typeface="Hellix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7642215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7D3D056C-B937-45DD-AE79-D05BF9670004}"/>
              </a:ext>
            </a:extLst>
          </p:cNvPr>
          <p:cNvSpPr txBox="1"/>
          <p:nvPr/>
        </p:nvSpPr>
        <p:spPr>
          <a:xfrm>
            <a:off x="1288256" y="4928363"/>
            <a:ext cx="7343775" cy="2148713"/>
          </a:xfrm>
          <a:prstGeom prst="rect">
            <a:avLst/>
          </a:prstGeom>
        </p:spPr>
        <p:txBody>
          <a:bodyPr vert="horz" wrap="none" lIns="0" tIns="1587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9000" b="1" spc="1500" dirty="0">
                <a:solidFill>
                  <a:srgbClr val="F40000"/>
                </a:solidFill>
                <a:latin typeface="Arial"/>
                <a:cs typeface="Hellix"/>
              </a:rPr>
              <a:t>BAROSSA</a:t>
            </a:r>
          </a:p>
          <a:p>
            <a:pPr>
              <a:lnSpc>
                <a:spcPct val="80000"/>
              </a:lnSpc>
            </a:pPr>
            <a:r>
              <a:rPr lang="en-US" sz="9000" b="1" spc="1500" dirty="0">
                <a:solidFill>
                  <a:prstClr val="white"/>
                </a:solidFill>
                <a:latin typeface="Arial"/>
                <a:cs typeface="Hellix"/>
              </a:rPr>
              <a:t>V</a:t>
            </a:r>
            <a:r>
              <a:rPr lang="en-AU" sz="9000" b="1" spc="1500" dirty="0">
                <a:solidFill>
                  <a:prstClr val="white"/>
                </a:solidFill>
                <a:latin typeface="Arial"/>
                <a:cs typeface="Hellix"/>
              </a:rPr>
              <a:t>ALLEY</a:t>
            </a:r>
            <a:endParaRPr lang="en-AU" sz="9000" spc="1500" dirty="0">
              <a:solidFill>
                <a:prstClr val="white"/>
              </a:solidFill>
              <a:latin typeface="Arial"/>
              <a:cs typeface="Hellix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558F9EF-4418-4CAA-A7A1-257985FEC0CA}"/>
              </a:ext>
            </a:extLst>
          </p:cNvPr>
          <p:cNvSpPr txBox="1">
            <a:spLocks/>
          </p:cNvSpPr>
          <p:nvPr/>
        </p:nvSpPr>
        <p:spPr>
          <a:xfrm>
            <a:off x="7317580" y="933450"/>
            <a:ext cx="3914777" cy="3286125"/>
          </a:xfrm>
          <a:prstGeom prst="rect">
            <a:avLst/>
          </a:prstGeom>
          <a:noFill/>
        </p:spPr>
        <p:txBody>
          <a:bodyPr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One of Australia's oldest and </a:t>
            </a:r>
            <a:br>
              <a:rPr lang="en-AU" dirty="0">
                <a:solidFill>
                  <a:prstClr val="black"/>
                </a:solidFill>
                <a:latin typeface="Arial"/>
              </a:rPr>
            </a:br>
            <a:r>
              <a:rPr lang="en-AU" dirty="0">
                <a:solidFill>
                  <a:prstClr val="black"/>
                </a:solidFill>
                <a:latin typeface="Arial"/>
              </a:rPr>
              <a:t>best-known Shiraz regions</a:t>
            </a:r>
          </a:p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Barossa Shiraz is one of the most widely available and best-known red wines in the global market</a:t>
            </a:r>
          </a:p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An important component in classic Shiraz-Cabernet and GSM blends</a:t>
            </a:r>
          </a:p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Full-bodied, richly textured wines with black fruit, pepper and spice characters</a:t>
            </a:r>
          </a:p>
        </p:txBody>
      </p:sp>
    </p:spTree>
    <p:extLst>
      <p:ext uri="{BB962C8B-B14F-4D97-AF65-F5344CB8AC3E}">
        <p14:creationId xmlns:p14="http://schemas.microsoft.com/office/powerpoint/2010/main" val="11436033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E80FB3B3-EA8B-49E0-A5F3-59272A3AC115}"/>
              </a:ext>
            </a:extLst>
          </p:cNvPr>
          <p:cNvSpPr txBox="1"/>
          <p:nvPr/>
        </p:nvSpPr>
        <p:spPr>
          <a:xfrm>
            <a:off x="1754980" y="1137413"/>
            <a:ext cx="9953626" cy="986663"/>
          </a:xfrm>
          <a:prstGeom prst="rect">
            <a:avLst/>
          </a:prstGeom>
        </p:spPr>
        <p:txBody>
          <a:bodyPr vert="horz" wrap="none" lIns="0" tIns="1587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US" sz="9000" b="1" spc="500" dirty="0">
                <a:solidFill>
                  <a:prstClr val="black"/>
                </a:solidFill>
                <a:latin typeface="Arial"/>
                <a:cs typeface="Hellix"/>
              </a:rPr>
              <a:t>EDEN V</a:t>
            </a:r>
            <a:r>
              <a:rPr lang="en-AU" sz="9000" b="1" spc="500" dirty="0">
                <a:solidFill>
                  <a:prstClr val="black"/>
                </a:solidFill>
                <a:latin typeface="Arial"/>
                <a:cs typeface="Hellix"/>
              </a:rPr>
              <a:t>ALLEY</a:t>
            </a:r>
            <a:endParaRPr lang="en-AU" sz="9000" spc="500" dirty="0">
              <a:solidFill>
                <a:prstClr val="black"/>
              </a:solidFill>
              <a:latin typeface="Arial"/>
              <a:cs typeface="Hellix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A99CA9D-0AFB-4940-9313-59F62A8C2F73}"/>
              </a:ext>
            </a:extLst>
          </p:cNvPr>
          <p:cNvSpPr txBox="1">
            <a:spLocks/>
          </p:cNvSpPr>
          <p:nvPr/>
        </p:nvSpPr>
        <p:spPr>
          <a:xfrm>
            <a:off x="7317580" y="2705100"/>
            <a:ext cx="3914777" cy="3286125"/>
          </a:xfrm>
          <a:prstGeom prst="rect">
            <a:avLst/>
          </a:prstGeom>
          <a:noFill/>
        </p:spPr>
        <p:txBody>
          <a:bodyPr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Part of the greater Barossa Zone</a:t>
            </a:r>
          </a:p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High-altitude vineyards </a:t>
            </a:r>
          </a:p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Later harvest timing</a:t>
            </a:r>
          </a:p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Home to </a:t>
            </a:r>
            <a:r>
              <a:rPr lang="en-AU" dirty="0" err="1">
                <a:solidFill>
                  <a:prstClr val="black"/>
                </a:solidFill>
                <a:latin typeface="Arial"/>
              </a:rPr>
              <a:t>Henschke</a:t>
            </a:r>
            <a:r>
              <a:rPr lang="en-AU" dirty="0">
                <a:solidFill>
                  <a:prstClr val="black"/>
                </a:solidFill>
                <a:latin typeface="Arial"/>
              </a:rPr>
              <a:t> </a:t>
            </a:r>
            <a:br>
              <a:rPr lang="en-AU" dirty="0">
                <a:solidFill>
                  <a:prstClr val="black"/>
                </a:solidFill>
                <a:latin typeface="Arial"/>
              </a:rPr>
            </a:br>
            <a:r>
              <a:rPr lang="en-AU" dirty="0">
                <a:solidFill>
                  <a:prstClr val="black"/>
                </a:solidFill>
                <a:latin typeface="Arial"/>
              </a:rPr>
              <a:t>‘Hill of Grace’ Shiraz</a:t>
            </a:r>
          </a:p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Medium-bodied to full-bodied Shiraz with classic blackberry, sage and pepper notes</a:t>
            </a:r>
          </a:p>
        </p:txBody>
      </p:sp>
    </p:spTree>
    <p:extLst>
      <p:ext uri="{BB962C8B-B14F-4D97-AF65-F5344CB8AC3E}">
        <p14:creationId xmlns:p14="http://schemas.microsoft.com/office/powerpoint/2010/main" val="28983955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78D132-8CBE-4CE2-8D1F-DD3093E06D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725"/>
          <a:stretch/>
        </p:blipFill>
        <p:spPr>
          <a:xfrm>
            <a:off x="1374001" y="13"/>
            <a:ext cx="10691792" cy="755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521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34A82241-D183-45A2-9A41-4DB2FA0687B4}"/>
              </a:ext>
            </a:extLst>
          </p:cNvPr>
          <p:cNvSpPr txBox="1"/>
          <p:nvPr/>
        </p:nvSpPr>
        <p:spPr>
          <a:xfrm>
            <a:off x="1288256" y="4928363"/>
            <a:ext cx="7343775" cy="2148713"/>
          </a:xfrm>
          <a:prstGeom prst="rect">
            <a:avLst/>
          </a:prstGeom>
        </p:spPr>
        <p:txBody>
          <a:bodyPr vert="horz" wrap="none" lIns="0" tIns="1587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US" sz="9000" b="1" spc="500" dirty="0">
                <a:solidFill>
                  <a:prstClr val="black"/>
                </a:solidFill>
                <a:latin typeface="Arial"/>
                <a:cs typeface="Hellix"/>
              </a:rPr>
              <a:t>MCLAREN</a:t>
            </a:r>
          </a:p>
          <a:p>
            <a:pPr>
              <a:lnSpc>
                <a:spcPct val="80000"/>
              </a:lnSpc>
            </a:pPr>
            <a:r>
              <a:rPr lang="en-US" sz="9000" b="1" spc="1500" dirty="0">
                <a:solidFill>
                  <a:prstClr val="white"/>
                </a:solidFill>
                <a:latin typeface="Arial"/>
                <a:cs typeface="Hellix"/>
              </a:rPr>
              <a:t>VALE</a:t>
            </a:r>
            <a:endParaRPr lang="en-AU" sz="9000" spc="1500" dirty="0">
              <a:solidFill>
                <a:prstClr val="white"/>
              </a:solidFill>
              <a:latin typeface="Arial"/>
              <a:cs typeface="Hellix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D0B713A-F1ED-4EB8-9F8E-87FE4BDC071A}"/>
              </a:ext>
            </a:extLst>
          </p:cNvPr>
          <p:cNvSpPr txBox="1">
            <a:spLocks/>
          </p:cNvSpPr>
          <p:nvPr/>
        </p:nvSpPr>
        <p:spPr>
          <a:xfrm>
            <a:off x="7317580" y="933450"/>
            <a:ext cx="3495677" cy="3124201"/>
          </a:xfrm>
          <a:prstGeom prst="rect">
            <a:avLst/>
          </a:prstGeom>
          <a:noFill/>
        </p:spPr>
        <p:txBody>
          <a:bodyPr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One of world’s most geologically diverse regions</a:t>
            </a:r>
          </a:p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Red wine wonderland </a:t>
            </a:r>
          </a:p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Shiraz is the most planted</a:t>
            </a:r>
            <a:br>
              <a:rPr lang="en-AU" dirty="0">
                <a:solidFill>
                  <a:prstClr val="black"/>
                </a:solidFill>
                <a:latin typeface="Arial"/>
              </a:rPr>
            </a:br>
            <a:r>
              <a:rPr lang="en-AU" dirty="0">
                <a:solidFill>
                  <a:prstClr val="black"/>
                </a:solidFill>
                <a:latin typeface="Arial"/>
              </a:rPr>
              <a:t>red variety in the region</a:t>
            </a:r>
          </a:p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Full-bodied Shiraz with</a:t>
            </a:r>
            <a:br>
              <a:rPr lang="en-AU" dirty="0">
                <a:solidFill>
                  <a:prstClr val="black"/>
                </a:solidFill>
                <a:latin typeface="Arial"/>
              </a:rPr>
            </a:br>
            <a:r>
              <a:rPr lang="en-AU" dirty="0">
                <a:solidFill>
                  <a:prstClr val="black"/>
                </a:solidFill>
                <a:latin typeface="Arial"/>
              </a:rPr>
              <a:t>rich blueberry fruit and chocolate characters</a:t>
            </a:r>
          </a:p>
        </p:txBody>
      </p:sp>
      <p:sp>
        <p:nvSpPr>
          <p:cNvPr id="6" name="object 10">
            <a:extLst>
              <a:ext uri="{FF2B5EF4-FFF2-40B4-BE49-F238E27FC236}">
                <a16:creationId xmlns:a16="http://schemas.microsoft.com/office/drawing/2014/main" id="{4EA58530-D337-4515-A45E-389876438D4A}"/>
              </a:ext>
            </a:extLst>
          </p:cNvPr>
          <p:cNvSpPr txBox="1"/>
          <p:nvPr/>
        </p:nvSpPr>
        <p:spPr>
          <a:xfrm rot="21305951">
            <a:off x="8267885" y="4657548"/>
            <a:ext cx="3795530" cy="67236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defTabSz="914217">
              <a:lnSpc>
                <a:spcPct val="80000"/>
              </a:lnSpc>
            </a:pPr>
            <a:r>
              <a:rPr lang="en-AU" sz="2600" dirty="0">
                <a:solidFill>
                  <a:prstClr val="white"/>
                </a:solidFill>
                <a:latin typeface="Mistral" panose="03090702030407020403" pitchFamily="66" charset="0"/>
                <a:cs typeface="Colors Of Autumn"/>
              </a:rPr>
              <a:t>ONE OF AUSTRALIA'S PREMIER </a:t>
            </a:r>
          </a:p>
          <a:p>
            <a:pPr defTabSz="914217">
              <a:lnSpc>
                <a:spcPct val="80000"/>
              </a:lnSpc>
            </a:pPr>
            <a:r>
              <a:rPr lang="en-AU" sz="2600" dirty="0">
                <a:solidFill>
                  <a:prstClr val="white"/>
                </a:solidFill>
                <a:latin typeface="Mistral" panose="03090702030407020403" pitchFamily="66" charset="0"/>
                <a:cs typeface="Colors Of Autumn"/>
              </a:rPr>
              <a:t>SHIRAZ-GROWING REGIONS</a:t>
            </a:r>
          </a:p>
        </p:txBody>
      </p:sp>
    </p:spTree>
    <p:extLst>
      <p:ext uri="{BB962C8B-B14F-4D97-AF65-F5344CB8AC3E}">
        <p14:creationId xmlns:p14="http://schemas.microsoft.com/office/powerpoint/2010/main" val="24894451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0AF2CC53-D4EB-4317-BBFE-92E06E2FA3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3" r="-1" b="-1"/>
          <a:stretch/>
        </p:blipFill>
        <p:spPr>
          <a:xfrm>
            <a:off x="20" y="10"/>
            <a:ext cx="13439755" cy="75596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27694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4">
            <a:extLst>
              <a:ext uri="{FF2B5EF4-FFF2-40B4-BE49-F238E27FC236}">
                <a16:creationId xmlns:a16="http://schemas.microsoft.com/office/drawing/2014/main" id="{E1F77C3D-CB57-49D9-A9FB-1DB3B5A49E2E}"/>
              </a:ext>
            </a:extLst>
          </p:cNvPr>
          <p:cNvSpPr txBox="1"/>
          <p:nvPr/>
        </p:nvSpPr>
        <p:spPr>
          <a:xfrm>
            <a:off x="1754980" y="2261363"/>
            <a:ext cx="9953626" cy="986663"/>
          </a:xfrm>
          <a:prstGeom prst="rect">
            <a:avLst/>
          </a:prstGeom>
        </p:spPr>
        <p:txBody>
          <a:bodyPr vert="horz" wrap="none" lIns="0" tIns="1587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US" sz="9000" b="1" spc="500" dirty="0">
                <a:solidFill>
                  <a:prstClr val="black"/>
                </a:solidFill>
                <a:latin typeface="Arial"/>
                <a:cs typeface="Hellix"/>
              </a:rPr>
              <a:t>CLARE V</a:t>
            </a:r>
            <a:r>
              <a:rPr lang="en-AU" sz="9000" b="1" spc="500" dirty="0">
                <a:solidFill>
                  <a:prstClr val="black"/>
                </a:solidFill>
                <a:latin typeface="Arial"/>
                <a:cs typeface="Hellix"/>
              </a:rPr>
              <a:t>ALLEY</a:t>
            </a:r>
            <a:endParaRPr lang="en-AU" sz="9000" spc="500" dirty="0">
              <a:solidFill>
                <a:prstClr val="black"/>
              </a:solidFill>
              <a:latin typeface="Arial"/>
              <a:cs typeface="Hellix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592A386-6EC9-422A-B0B8-DEA66013874D}"/>
              </a:ext>
            </a:extLst>
          </p:cNvPr>
          <p:cNvSpPr txBox="1">
            <a:spLocks/>
          </p:cNvSpPr>
          <p:nvPr/>
        </p:nvSpPr>
        <p:spPr>
          <a:xfrm>
            <a:off x="7317580" y="3829050"/>
            <a:ext cx="3771902" cy="3286125"/>
          </a:xfrm>
          <a:prstGeom prst="rect">
            <a:avLst/>
          </a:prstGeom>
          <a:noFill/>
        </p:spPr>
        <p:txBody>
          <a:bodyPr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Fertile farming/agricultural region</a:t>
            </a:r>
          </a:p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Warm days help Shiraz develop richness, depth of flavour and fruit concentration</a:t>
            </a:r>
          </a:p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Consistently cool nights aid </a:t>
            </a:r>
            <a:br>
              <a:rPr lang="en-AU" dirty="0">
                <a:solidFill>
                  <a:prstClr val="black"/>
                </a:solidFill>
                <a:latin typeface="Arial"/>
              </a:rPr>
            </a:br>
            <a:r>
              <a:rPr lang="en-AU" dirty="0">
                <a:solidFill>
                  <a:prstClr val="black"/>
                </a:solidFill>
                <a:latin typeface="Arial"/>
              </a:rPr>
              <a:t>in acid retention</a:t>
            </a:r>
          </a:p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Decadent, opulent, rich Shiraz with black fruit flavours and an almost creamy texture</a:t>
            </a:r>
          </a:p>
        </p:txBody>
      </p:sp>
    </p:spTree>
    <p:extLst>
      <p:ext uri="{BB962C8B-B14F-4D97-AF65-F5344CB8AC3E}">
        <p14:creationId xmlns:p14="http://schemas.microsoft.com/office/powerpoint/2010/main" val="1305037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D578D593-03EE-4979-ACAE-B958A5D81F2D}"/>
              </a:ext>
            </a:extLst>
          </p:cNvPr>
          <p:cNvSpPr txBox="1"/>
          <p:nvPr/>
        </p:nvSpPr>
        <p:spPr>
          <a:xfrm>
            <a:off x="381748" y="528199"/>
            <a:ext cx="3208529" cy="89211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02411" algn="l"/>
              </a:tabLst>
              <a:defRPr/>
            </a:pPr>
            <a:r>
              <a:rPr kumimoji="0" lang="en-AU" sz="5512" b="1" i="0" u="none" strike="noStrike" kern="1200" cap="none" spc="60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Hellix"/>
              </a:rPr>
              <a:t>TOPICS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0962F91-F7E0-447F-9954-F0B569FE8C81}"/>
              </a:ext>
            </a:extLst>
          </p:cNvPr>
          <p:cNvSpPr txBox="1">
            <a:spLocks/>
          </p:cNvSpPr>
          <p:nvPr/>
        </p:nvSpPr>
        <p:spPr>
          <a:xfrm>
            <a:off x="6535257" y="2217710"/>
            <a:ext cx="1969788" cy="3758674"/>
          </a:xfrm>
          <a:prstGeom prst="rect">
            <a:avLst/>
          </a:prstGeom>
          <a:noFill/>
        </p:spPr>
        <p:txBody>
          <a:bodyPr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55528" rtl="0" eaLnBrk="1" fontAlgn="auto" latinLnBrk="0" hangingPunct="1">
              <a:lnSpc>
                <a:spcPct val="90000"/>
              </a:lnSpc>
              <a:spcBef>
                <a:spcPts val="1213"/>
              </a:spcBef>
              <a:spcAft>
                <a:spcPts val="0"/>
              </a:spcAft>
              <a:buClr>
                <a:srgbClr val="F4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37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Cabernet Sauvignon and blends</a:t>
            </a:r>
          </a:p>
          <a:p>
            <a:pPr marL="0" marR="0" lvl="0" indent="0" algn="l" defTabSz="555528" rtl="0" eaLnBrk="1" fontAlgn="auto" latinLnBrk="0" hangingPunct="1">
              <a:lnSpc>
                <a:spcPct val="90000"/>
              </a:lnSpc>
              <a:spcBef>
                <a:spcPts val="1213"/>
              </a:spcBef>
              <a:spcAft>
                <a:spcPts val="0"/>
              </a:spcAft>
              <a:buClr>
                <a:srgbClr val="F4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37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Chardonnay</a:t>
            </a:r>
          </a:p>
          <a:p>
            <a:pPr marL="0" marR="0" lvl="0" indent="0" algn="l" defTabSz="555528" rtl="0" eaLnBrk="1" fontAlgn="auto" latinLnBrk="0" hangingPunct="1">
              <a:lnSpc>
                <a:spcPct val="90000"/>
              </a:lnSpc>
              <a:spcBef>
                <a:spcPts val="1213"/>
              </a:spcBef>
              <a:spcAft>
                <a:spcPts val="0"/>
              </a:spcAft>
              <a:buClr>
                <a:srgbClr val="F4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37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Grenache and blends</a:t>
            </a:r>
          </a:p>
          <a:p>
            <a:pPr marL="0" marR="0" lvl="0" indent="0" algn="l" defTabSz="555528" rtl="0" eaLnBrk="1" fontAlgn="auto" latinLnBrk="0" hangingPunct="1">
              <a:lnSpc>
                <a:spcPct val="90000"/>
              </a:lnSpc>
              <a:spcBef>
                <a:spcPts val="1213"/>
              </a:spcBef>
              <a:spcAft>
                <a:spcPts val="0"/>
              </a:spcAft>
              <a:buClr>
                <a:srgbClr val="F4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37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Pinot Noir</a:t>
            </a:r>
          </a:p>
          <a:p>
            <a:pPr marL="0" marR="0" lvl="0" indent="0" algn="l" defTabSz="555528" rtl="0" eaLnBrk="1" fontAlgn="auto" latinLnBrk="0" hangingPunct="1">
              <a:lnSpc>
                <a:spcPct val="90000"/>
              </a:lnSpc>
              <a:spcBef>
                <a:spcPts val="1213"/>
              </a:spcBef>
              <a:spcAft>
                <a:spcPts val="0"/>
              </a:spcAft>
              <a:buClr>
                <a:srgbClr val="F4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37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Riesling</a:t>
            </a:r>
          </a:p>
          <a:p>
            <a:pPr marL="0" marR="0" lvl="0" indent="0" algn="l" defTabSz="555528" rtl="0" eaLnBrk="1" fontAlgn="auto" latinLnBrk="0" hangingPunct="1">
              <a:lnSpc>
                <a:spcPct val="90000"/>
              </a:lnSpc>
              <a:spcBef>
                <a:spcPts val="1213"/>
              </a:spcBef>
              <a:spcAft>
                <a:spcPts val="0"/>
              </a:spcAft>
              <a:buClr>
                <a:srgbClr val="F4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37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Semillon and Sauvignon Blanc</a:t>
            </a:r>
          </a:p>
          <a:p>
            <a:pPr marL="0" marR="0" lvl="0" indent="0" algn="l" defTabSz="555528" rtl="0" eaLnBrk="1" fontAlgn="auto" latinLnBrk="0" hangingPunct="1">
              <a:lnSpc>
                <a:spcPct val="90000"/>
              </a:lnSpc>
              <a:spcBef>
                <a:spcPts val="1213"/>
              </a:spcBef>
              <a:spcAft>
                <a:spcPts val="0"/>
              </a:spcAft>
              <a:buClr>
                <a:srgbClr val="F4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37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Shiraz and blends</a:t>
            </a:r>
          </a:p>
          <a:p>
            <a:pPr marL="0" marR="0" lvl="0" indent="0" algn="l" defTabSz="555528" rtl="0" eaLnBrk="1" fontAlgn="auto" latinLnBrk="0" hangingPunct="1">
              <a:lnSpc>
                <a:spcPct val="90000"/>
              </a:lnSpc>
              <a:spcBef>
                <a:spcPts val="1213"/>
              </a:spcBef>
              <a:spcAft>
                <a:spcPts val="0"/>
              </a:spcAft>
              <a:buClr>
                <a:srgbClr val="F4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37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Alternative varieties</a:t>
            </a:r>
          </a:p>
        </p:txBody>
      </p:sp>
      <p:sp>
        <p:nvSpPr>
          <p:cNvPr id="6" name="object 58">
            <a:extLst>
              <a:ext uri="{FF2B5EF4-FFF2-40B4-BE49-F238E27FC236}">
                <a16:creationId xmlns:a16="http://schemas.microsoft.com/office/drawing/2014/main" id="{F80E07FB-6CA3-4D1E-B0C3-2713EAD9E406}"/>
              </a:ext>
            </a:extLst>
          </p:cNvPr>
          <p:cNvSpPr txBox="1"/>
          <p:nvPr/>
        </p:nvSpPr>
        <p:spPr>
          <a:xfrm>
            <a:off x="6573293" y="1583292"/>
            <a:ext cx="1718754" cy="54388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35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000"/>
              </a:buClr>
              <a:buSzTx/>
              <a:buFontTx/>
              <a:buNone/>
              <a:tabLst/>
              <a:defRPr/>
            </a:pPr>
            <a:r>
              <a:rPr kumimoji="0" lang="en-US" sz="192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Hellix SemiBold"/>
              </a:rPr>
              <a:t>AUSTRALIAN</a:t>
            </a:r>
          </a:p>
          <a:p>
            <a:pPr marL="0" marR="0" lvl="0" indent="0" algn="l" defTabSz="91435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000"/>
              </a:buClr>
              <a:buSzTx/>
              <a:buFontTx/>
              <a:buNone/>
              <a:tabLst/>
              <a:defRPr/>
            </a:pPr>
            <a:r>
              <a:rPr kumimoji="0" lang="en-US" sz="192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Hellix SemiBold"/>
              </a:rPr>
              <a:t>VARIETIES</a:t>
            </a:r>
          </a:p>
        </p:txBody>
      </p:sp>
      <p:sp>
        <p:nvSpPr>
          <p:cNvPr id="8" name="object 58">
            <a:extLst>
              <a:ext uri="{FF2B5EF4-FFF2-40B4-BE49-F238E27FC236}">
                <a16:creationId xmlns:a16="http://schemas.microsoft.com/office/drawing/2014/main" id="{CE2580CE-CE47-46FC-BE73-0A74FD37783E}"/>
              </a:ext>
            </a:extLst>
          </p:cNvPr>
          <p:cNvSpPr txBox="1"/>
          <p:nvPr/>
        </p:nvSpPr>
        <p:spPr>
          <a:xfrm>
            <a:off x="901614" y="3002870"/>
            <a:ext cx="2778556" cy="2360219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marL="0" marR="0" lvl="0" indent="0" algn="l" defTabSz="914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0000"/>
              </a:buClr>
              <a:buSzTx/>
              <a:buFontTx/>
              <a:buNone/>
              <a:tabLst/>
              <a:defRPr/>
            </a:pPr>
            <a:r>
              <a:rPr kumimoji="0" lang="en-AU" sz="1647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Hellix SemiBold"/>
              </a:rPr>
              <a:t>25</a:t>
            </a:r>
            <a:endParaRPr kumimoji="0" lang="en-US" sz="1647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Hellix SemiBold"/>
            </a:endParaRPr>
          </a:p>
        </p:txBody>
      </p:sp>
      <p:sp>
        <p:nvSpPr>
          <p:cNvPr id="10" name="object 58">
            <a:extLst>
              <a:ext uri="{FF2B5EF4-FFF2-40B4-BE49-F238E27FC236}">
                <a16:creationId xmlns:a16="http://schemas.microsoft.com/office/drawing/2014/main" id="{F18E42A0-5434-4C1C-8077-60DEF4C06D33}"/>
              </a:ext>
            </a:extLst>
          </p:cNvPr>
          <p:cNvSpPr txBox="1"/>
          <p:nvPr/>
        </p:nvSpPr>
        <p:spPr>
          <a:xfrm>
            <a:off x="8940873" y="1583292"/>
            <a:ext cx="1718754" cy="54388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35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000"/>
              </a:buClr>
              <a:buSzTx/>
              <a:buFontTx/>
              <a:buNone/>
              <a:tabLst/>
              <a:defRPr/>
            </a:pPr>
            <a:r>
              <a:rPr kumimoji="0" lang="en-US" sz="192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Hellix SemiBold"/>
              </a:rPr>
              <a:t>AUSTRALIAN</a:t>
            </a:r>
          </a:p>
          <a:p>
            <a:pPr marL="0" marR="0" lvl="0" indent="0" algn="l" defTabSz="91435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000"/>
              </a:buClr>
              <a:buSzTx/>
              <a:buFontTx/>
              <a:buNone/>
              <a:tabLst/>
              <a:defRPr/>
            </a:pPr>
            <a:r>
              <a:rPr kumimoji="0" lang="en-US" sz="192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Hellix SemiBold"/>
              </a:rPr>
              <a:t>REGIONS</a:t>
            </a:r>
          </a:p>
        </p:txBody>
      </p:sp>
      <p:sp>
        <p:nvSpPr>
          <p:cNvPr id="11" name="object 58">
            <a:extLst>
              <a:ext uri="{FF2B5EF4-FFF2-40B4-BE49-F238E27FC236}">
                <a16:creationId xmlns:a16="http://schemas.microsoft.com/office/drawing/2014/main" id="{EEBC6794-05DB-46A3-B490-4DB158C4E351}"/>
              </a:ext>
            </a:extLst>
          </p:cNvPr>
          <p:cNvSpPr txBox="1"/>
          <p:nvPr/>
        </p:nvSpPr>
        <p:spPr>
          <a:xfrm>
            <a:off x="11298944" y="1583292"/>
            <a:ext cx="1205601" cy="2767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35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000"/>
              </a:buClr>
              <a:buSzTx/>
              <a:buFontTx/>
              <a:buNone/>
              <a:tabLst/>
              <a:defRPr/>
            </a:pPr>
            <a:r>
              <a:rPr kumimoji="0" lang="en-US" sz="192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Hellix SemiBold"/>
              </a:rPr>
              <a:t>TOPICAL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8C4371F-7988-4DB7-BEFC-0E018418691E}"/>
              </a:ext>
            </a:extLst>
          </p:cNvPr>
          <p:cNvSpPr txBox="1">
            <a:spLocks/>
          </p:cNvSpPr>
          <p:nvPr/>
        </p:nvSpPr>
        <p:spPr>
          <a:xfrm>
            <a:off x="8901896" y="2217710"/>
            <a:ext cx="1969788" cy="3758674"/>
          </a:xfrm>
          <a:prstGeom prst="rect">
            <a:avLst/>
          </a:prstGeom>
          <a:noFill/>
        </p:spPr>
        <p:txBody>
          <a:bodyPr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55528" rtl="0" eaLnBrk="1" fontAlgn="auto" latinLnBrk="0" hangingPunct="1">
              <a:lnSpc>
                <a:spcPct val="90000"/>
              </a:lnSpc>
              <a:spcBef>
                <a:spcPts val="1157"/>
              </a:spcBef>
              <a:spcAft>
                <a:spcPts val="0"/>
              </a:spcAft>
              <a:buClr>
                <a:srgbClr val="F4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37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Barossa</a:t>
            </a:r>
          </a:p>
          <a:p>
            <a:pPr marL="0" marR="0" lvl="0" indent="0" algn="l" defTabSz="555528" rtl="0" eaLnBrk="1" fontAlgn="auto" latinLnBrk="0" hangingPunct="1">
              <a:lnSpc>
                <a:spcPct val="90000"/>
              </a:lnSpc>
              <a:spcBef>
                <a:spcPts val="1157"/>
              </a:spcBef>
              <a:spcAft>
                <a:spcPts val="0"/>
              </a:spcAft>
              <a:buClr>
                <a:srgbClr val="F4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37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Coonawarra</a:t>
            </a:r>
          </a:p>
          <a:p>
            <a:pPr marL="0" marR="0" lvl="0" indent="0" algn="l" defTabSz="555528" rtl="0" eaLnBrk="1" fontAlgn="auto" latinLnBrk="0" hangingPunct="1">
              <a:lnSpc>
                <a:spcPct val="90000"/>
              </a:lnSpc>
              <a:spcBef>
                <a:spcPts val="1157"/>
              </a:spcBef>
              <a:spcAft>
                <a:spcPts val="0"/>
              </a:spcAft>
              <a:buClr>
                <a:srgbClr val="F4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37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Hunter Valley</a:t>
            </a:r>
          </a:p>
          <a:p>
            <a:pPr marL="0" marR="0" lvl="0" indent="0" algn="l" defTabSz="555528" rtl="0" eaLnBrk="1" fontAlgn="auto" latinLnBrk="0" hangingPunct="1">
              <a:lnSpc>
                <a:spcPct val="90000"/>
              </a:lnSpc>
              <a:spcBef>
                <a:spcPts val="1157"/>
              </a:spcBef>
              <a:spcAft>
                <a:spcPts val="0"/>
              </a:spcAft>
              <a:buClr>
                <a:srgbClr val="F4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37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Margaret River</a:t>
            </a:r>
          </a:p>
          <a:p>
            <a:pPr marL="0" marR="0" lvl="0" indent="0" algn="l" defTabSz="555528" rtl="0" eaLnBrk="1" fontAlgn="auto" latinLnBrk="0" hangingPunct="1">
              <a:lnSpc>
                <a:spcPct val="90000"/>
              </a:lnSpc>
              <a:spcBef>
                <a:spcPts val="1157"/>
              </a:spcBef>
              <a:spcAft>
                <a:spcPts val="0"/>
              </a:spcAft>
              <a:buClr>
                <a:srgbClr val="F4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37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McLaren Vale</a:t>
            </a:r>
          </a:p>
          <a:p>
            <a:pPr marL="0" marR="0" lvl="0" indent="0" algn="l" defTabSz="555528" rtl="0" eaLnBrk="1" fontAlgn="auto" latinLnBrk="0" hangingPunct="1">
              <a:lnSpc>
                <a:spcPct val="90000"/>
              </a:lnSpc>
              <a:spcBef>
                <a:spcPts val="1157"/>
              </a:spcBef>
              <a:spcAft>
                <a:spcPts val="0"/>
              </a:spcAft>
              <a:buClr>
                <a:srgbClr val="F4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37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Mornington Peninsula</a:t>
            </a:r>
          </a:p>
          <a:p>
            <a:pPr marL="0" marR="0" lvl="0" indent="0" algn="l" defTabSz="555528" rtl="0" eaLnBrk="1" fontAlgn="auto" latinLnBrk="0" hangingPunct="1">
              <a:lnSpc>
                <a:spcPct val="90000"/>
              </a:lnSpc>
              <a:spcBef>
                <a:spcPts val="1157"/>
              </a:spcBef>
              <a:spcAft>
                <a:spcPts val="0"/>
              </a:spcAft>
              <a:buClr>
                <a:srgbClr val="F4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37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Tasmania</a:t>
            </a:r>
          </a:p>
          <a:p>
            <a:pPr marL="0" marR="0" lvl="0" indent="0" algn="l" defTabSz="555528" rtl="0" eaLnBrk="1" fontAlgn="auto" latinLnBrk="0" hangingPunct="1">
              <a:lnSpc>
                <a:spcPct val="90000"/>
              </a:lnSpc>
              <a:spcBef>
                <a:spcPts val="1157"/>
              </a:spcBef>
              <a:spcAft>
                <a:spcPts val="0"/>
              </a:spcAft>
              <a:buClr>
                <a:srgbClr val="F4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37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Yarra Valley</a:t>
            </a:r>
          </a:p>
          <a:p>
            <a:pPr marL="0" marR="0" lvl="0" indent="0" algn="l" defTabSz="555528" rtl="0" eaLnBrk="1" fontAlgn="auto" latinLnBrk="0" hangingPunct="1">
              <a:lnSpc>
                <a:spcPct val="90000"/>
              </a:lnSpc>
              <a:spcBef>
                <a:spcPts val="1157"/>
              </a:spcBef>
              <a:spcAft>
                <a:spcPts val="0"/>
              </a:spcAft>
              <a:buClr>
                <a:srgbClr val="F4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37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Adelaide Hills</a:t>
            </a:r>
          </a:p>
          <a:p>
            <a:pPr marL="0" marR="0" lvl="0" indent="0" algn="l" defTabSz="555528" rtl="0" eaLnBrk="1" fontAlgn="auto" latinLnBrk="0" hangingPunct="1">
              <a:lnSpc>
                <a:spcPct val="90000"/>
              </a:lnSpc>
              <a:spcBef>
                <a:spcPts val="1157"/>
              </a:spcBef>
              <a:spcAft>
                <a:spcPts val="0"/>
              </a:spcAft>
              <a:buClr>
                <a:srgbClr val="F4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37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Clare Valley</a:t>
            </a:r>
          </a:p>
          <a:p>
            <a:pPr marL="0" marR="0" lvl="0" indent="0" algn="l" defTabSz="555528" rtl="0" eaLnBrk="1" fontAlgn="auto" latinLnBrk="0" hangingPunct="1">
              <a:lnSpc>
                <a:spcPct val="90000"/>
              </a:lnSpc>
              <a:spcBef>
                <a:spcPts val="1157"/>
              </a:spcBef>
              <a:spcAft>
                <a:spcPts val="0"/>
              </a:spcAft>
              <a:buClr>
                <a:srgbClr val="F4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37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Langhorne Creek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FF82680-3EC2-4CD5-9BB9-F629904BD2E4}"/>
              </a:ext>
            </a:extLst>
          </p:cNvPr>
          <p:cNvSpPr txBox="1">
            <a:spLocks/>
          </p:cNvSpPr>
          <p:nvPr/>
        </p:nvSpPr>
        <p:spPr>
          <a:xfrm>
            <a:off x="11270997" y="2217710"/>
            <a:ext cx="1969788" cy="3758674"/>
          </a:xfrm>
          <a:prstGeom prst="rect">
            <a:avLst/>
          </a:prstGeom>
          <a:noFill/>
        </p:spPr>
        <p:txBody>
          <a:bodyPr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55528" rtl="0" eaLnBrk="1" fontAlgn="auto" latinLnBrk="0" hangingPunct="1">
              <a:lnSpc>
                <a:spcPct val="90000"/>
              </a:lnSpc>
              <a:spcBef>
                <a:spcPts val="1323"/>
              </a:spcBef>
              <a:spcAft>
                <a:spcPts val="0"/>
              </a:spcAft>
              <a:buClr>
                <a:srgbClr val="F4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7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Introduction </a:t>
            </a:r>
            <a:br>
              <a:rPr kumimoji="0" lang="en-US" sz="137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37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 wine</a:t>
            </a:r>
          </a:p>
          <a:p>
            <a:pPr marL="0" marR="0" lvl="0" indent="0" algn="l" defTabSz="555528" rtl="0" eaLnBrk="1" fontAlgn="auto" latinLnBrk="0" hangingPunct="1">
              <a:lnSpc>
                <a:spcPct val="90000"/>
              </a:lnSpc>
              <a:spcBef>
                <a:spcPts val="1323"/>
              </a:spcBef>
              <a:spcAft>
                <a:spcPts val="0"/>
              </a:spcAft>
              <a:buClr>
                <a:srgbClr val="F4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7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Foundations of Australian wine</a:t>
            </a:r>
          </a:p>
          <a:p>
            <a:pPr marL="0" marR="0" lvl="0" indent="0" algn="l" defTabSz="555528" rtl="0" eaLnBrk="1" fontAlgn="auto" latinLnBrk="0" hangingPunct="1">
              <a:lnSpc>
                <a:spcPct val="90000"/>
              </a:lnSpc>
              <a:spcBef>
                <a:spcPts val="1323"/>
              </a:spcBef>
              <a:spcAft>
                <a:spcPts val="0"/>
              </a:spcAft>
              <a:buClr>
                <a:srgbClr val="F4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7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Aged Australian wine</a:t>
            </a:r>
          </a:p>
          <a:p>
            <a:pPr marL="0" marR="0" lvl="0" indent="0" algn="l" defTabSz="555528" rtl="0" eaLnBrk="1" fontAlgn="auto" latinLnBrk="0" hangingPunct="1">
              <a:lnSpc>
                <a:spcPct val="90000"/>
              </a:lnSpc>
              <a:spcBef>
                <a:spcPts val="1323"/>
              </a:spcBef>
              <a:spcAft>
                <a:spcPts val="0"/>
              </a:spcAft>
              <a:buClr>
                <a:srgbClr val="F4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7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Australia’s old vines</a:t>
            </a:r>
          </a:p>
          <a:p>
            <a:pPr marL="0" marR="0" lvl="0" indent="0" algn="l" defTabSz="555528" rtl="0" eaLnBrk="1" fontAlgn="auto" latinLnBrk="0" hangingPunct="1">
              <a:lnSpc>
                <a:spcPct val="90000"/>
              </a:lnSpc>
              <a:spcBef>
                <a:spcPts val="1323"/>
              </a:spcBef>
              <a:spcAft>
                <a:spcPts val="0"/>
              </a:spcAft>
              <a:buClr>
                <a:srgbClr val="F4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7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Australian </a:t>
            </a:r>
            <a:br>
              <a:rPr kumimoji="0" lang="en-US" sz="137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37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sparkling wine</a:t>
            </a:r>
          </a:p>
          <a:p>
            <a:pPr marL="0" marR="0" lvl="0" indent="0" algn="l" defTabSz="555528" rtl="0" eaLnBrk="1" fontAlgn="auto" latinLnBrk="0" hangingPunct="1">
              <a:lnSpc>
                <a:spcPct val="90000"/>
              </a:lnSpc>
              <a:spcBef>
                <a:spcPts val="1323"/>
              </a:spcBef>
              <a:spcAft>
                <a:spcPts val="0"/>
              </a:spcAft>
              <a:buClr>
                <a:srgbClr val="F4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7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Organic and biodynamic viticulture and winemaking</a:t>
            </a:r>
            <a:endParaRPr kumimoji="0" lang="en-AU" sz="137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object 58">
            <a:extLst>
              <a:ext uri="{FF2B5EF4-FFF2-40B4-BE49-F238E27FC236}">
                <a16:creationId xmlns:a16="http://schemas.microsoft.com/office/drawing/2014/main" id="{542A4804-74A4-4BBC-8045-6021AB18FFF9}"/>
              </a:ext>
            </a:extLst>
          </p:cNvPr>
          <p:cNvSpPr txBox="1"/>
          <p:nvPr/>
        </p:nvSpPr>
        <p:spPr>
          <a:xfrm>
            <a:off x="2106914" y="5121964"/>
            <a:ext cx="2966725" cy="1009772"/>
          </a:xfrm>
          <a:prstGeom prst="rect">
            <a:avLst/>
          </a:prstGeom>
        </p:spPr>
        <p:txBody>
          <a:bodyPr vert="horz" wrap="square" lIns="0" tIns="9450" rIns="0" bIns="0" rtlCol="0">
            <a:noAutofit/>
          </a:bodyPr>
          <a:lstStyle/>
          <a:p>
            <a:pPr marL="0" marR="0" lvl="0" indent="0" algn="l" defTabSz="914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92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Hellix SemiBold"/>
              </a:rPr>
              <a:t>comprehensive programs</a:t>
            </a:r>
          </a:p>
        </p:txBody>
      </p:sp>
    </p:spTree>
    <p:extLst>
      <p:ext uri="{BB962C8B-B14F-4D97-AF65-F5344CB8AC3E}">
        <p14:creationId xmlns:p14="http://schemas.microsoft.com/office/powerpoint/2010/main" val="13884851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>
            <a:extLst>
              <a:ext uri="{FF2B5EF4-FFF2-40B4-BE49-F238E27FC236}">
                <a16:creationId xmlns:a16="http://schemas.microsoft.com/office/drawing/2014/main" id="{BD4C5C69-C813-4B29-8FCF-43ED4C47F17F}"/>
              </a:ext>
            </a:extLst>
          </p:cNvPr>
          <p:cNvSpPr txBox="1"/>
          <p:nvPr/>
        </p:nvSpPr>
        <p:spPr>
          <a:xfrm>
            <a:off x="1288256" y="4928363"/>
            <a:ext cx="7343775" cy="2148713"/>
          </a:xfrm>
          <a:prstGeom prst="rect">
            <a:avLst/>
          </a:prstGeom>
        </p:spPr>
        <p:txBody>
          <a:bodyPr vert="horz" wrap="none" lIns="0" tIns="1587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US" sz="9000" b="1" spc="2000" dirty="0">
                <a:solidFill>
                  <a:prstClr val="white"/>
                </a:solidFill>
                <a:latin typeface="Arial"/>
                <a:cs typeface="Hellix"/>
              </a:rPr>
              <a:t>ADELAIDE </a:t>
            </a:r>
          </a:p>
          <a:p>
            <a:pPr>
              <a:lnSpc>
                <a:spcPct val="80000"/>
              </a:lnSpc>
            </a:pPr>
            <a:r>
              <a:rPr lang="en-US" sz="9000" b="1" spc="2000" dirty="0">
                <a:solidFill>
                  <a:prstClr val="white"/>
                </a:solidFill>
                <a:latin typeface="Arial"/>
                <a:cs typeface="Hellix"/>
              </a:rPr>
              <a:t>HILLS</a:t>
            </a:r>
            <a:endParaRPr lang="en-AU" sz="9000" spc="2000" dirty="0">
              <a:solidFill>
                <a:prstClr val="white"/>
              </a:solidFill>
              <a:latin typeface="Arial"/>
              <a:cs typeface="Hellix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A8DDC-C313-4827-8439-E5C7D682C87C}"/>
              </a:ext>
            </a:extLst>
          </p:cNvPr>
          <p:cNvSpPr txBox="1">
            <a:spLocks/>
          </p:cNvSpPr>
          <p:nvPr/>
        </p:nvSpPr>
        <p:spPr>
          <a:xfrm>
            <a:off x="7317579" y="647700"/>
            <a:ext cx="4286252" cy="3810001"/>
          </a:xfrm>
          <a:prstGeom prst="rect">
            <a:avLst/>
          </a:prstGeom>
          <a:noFill/>
        </p:spPr>
        <p:txBody>
          <a:bodyPr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Oldest surviving German </a:t>
            </a:r>
            <a:br>
              <a:rPr lang="en-AU" dirty="0">
                <a:solidFill>
                  <a:prstClr val="black"/>
                </a:solidFill>
                <a:latin typeface="Arial"/>
              </a:rPr>
            </a:br>
            <a:r>
              <a:rPr lang="en-AU" dirty="0">
                <a:solidFill>
                  <a:prstClr val="black"/>
                </a:solidFill>
                <a:latin typeface="Arial"/>
              </a:rPr>
              <a:t>settlement in Australia</a:t>
            </a:r>
          </a:p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Cool maritime climate with </a:t>
            </a:r>
            <a:br>
              <a:rPr lang="en-AU" dirty="0">
                <a:solidFill>
                  <a:prstClr val="black"/>
                </a:solidFill>
                <a:latin typeface="Arial"/>
              </a:rPr>
            </a:br>
            <a:r>
              <a:rPr lang="en-AU" dirty="0">
                <a:solidFill>
                  <a:prstClr val="black"/>
                </a:solidFill>
                <a:latin typeface="Arial"/>
              </a:rPr>
              <a:t>high-elevation vineyards</a:t>
            </a:r>
          </a:p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Adelaide Hills Shiraz flouts the big-bodied robust nature of neighbouring Barossa and McLaren Vale wines </a:t>
            </a:r>
          </a:p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Elegant, medium-bodied Shiraz, </a:t>
            </a:r>
            <a:br>
              <a:rPr lang="en-AU" dirty="0">
                <a:solidFill>
                  <a:prstClr val="black"/>
                </a:solidFill>
                <a:latin typeface="Arial"/>
              </a:rPr>
            </a:br>
            <a:r>
              <a:rPr lang="en-AU" dirty="0">
                <a:solidFill>
                  <a:prstClr val="black"/>
                </a:solidFill>
                <a:latin typeface="Arial"/>
              </a:rPr>
              <a:t>with fragrant pepper and spice, </a:t>
            </a:r>
            <a:br>
              <a:rPr lang="en-AU" dirty="0">
                <a:solidFill>
                  <a:prstClr val="black"/>
                </a:solidFill>
                <a:latin typeface="Arial"/>
              </a:rPr>
            </a:br>
            <a:r>
              <a:rPr lang="en-AU" dirty="0">
                <a:solidFill>
                  <a:prstClr val="black"/>
                </a:solidFill>
                <a:latin typeface="Arial"/>
              </a:rPr>
              <a:t>and fine tannins</a:t>
            </a:r>
          </a:p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Lower alcohol levels make this cool-climate style a very food-friendly wine</a:t>
            </a:r>
          </a:p>
        </p:txBody>
      </p:sp>
    </p:spTree>
    <p:extLst>
      <p:ext uri="{BB962C8B-B14F-4D97-AF65-F5344CB8AC3E}">
        <p14:creationId xmlns:p14="http://schemas.microsoft.com/office/powerpoint/2010/main" val="10225492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D15FAD75-CB78-4CEC-8C67-DD0ED5DBD37D}"/>
              </a:ext>
            </a:extLst>
          </p:cNvPr>
          <p:cNvSpPr txBox="1"/>
          <p:nvPr/>
        </p:nvSpPr>
        <p:spPr>
          <a:xfrm>
            <a:off x="1373981" y="6319013"/>
            <a:ext cx="7105650" cy="767588"/>
          </a:xfrm>
          <a:prstGeom prst="rect">
            <a:avLst/>
          </a:prstGeom>
        </p:spPr>
        <p:txBody>
          <a:bodyPr vert="horz" wrap="none" lIns="0" tIns="1587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7400" b="1" spc="1500" dirty="0">
                <a:solidFill>
                  <a:srgbClr val="F40000"/>
                </a:solidFill>
                <a:latin typeface="Arial"/>
                <a:cs typeface="Hellix"/>
              </a:rPr>
              <a:t>VICTORIA</a:t>
            </a:r>
            <a:endParaRPr lang="en-AU" sz="7400" spc="1500" dirty="0">
              <a:solidFill>
                <a:srgbClr val="F40000"/>
              </a:solidFill>
              <a:latin typeface="Arial"/>
              <a:cs typeface="Hellix"/>
            </a:endParaRPr>
          </a:p>
        </p:txBody>
      </p:sp>
      <p:sp>
        <p:nvSpPr>
          <p:cNvPr id="5" name="object 58">
            <a:extLst>
              <a:ext uri="{FF2B5EF4-FFF2-40B4-BE49-F238E27FC236}">
                <a16:creationId xmlns:a16="http://schemas.microsoft.com/office/drawing/2014/main" id="{BAC744D0-450D-40F9-9678-EA034BBBFEDF}"/>
              </a:ext>
            </a:extLst>
          </p:cNvPr>
          <p:cNvSpPr txBox="1"/>
          <p:nvPr/>
        </p:nvSpPr>
        <p:spPr>
          <a:xfrm>
            <a:off x="1750499" y="628041"/>
            <a:ext cx="2324100" cy="377411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algn="r">
              <a:lnSpc>
                <a:spcPct val="90000"/>
              </a:lnSpc>
              <a:buClr>
                <a:srgbClr val="F40000"/>
              </a:buClr>
            </a:pPr>
            <a:r>
              <a:rPr lang="en-AU" sz="2600" b="1" dirty="0">
                <a:solidFill>
                  <a:prstClr val="black"/>
                </a:solidFill>
                <a:latin typeface="Arial"/>
                <a:cs typeface="Hellix SemiBold"/>
              </a:rPr>
              <a:t>GRAMPIANS</a:t>
            </a:r>
            <a:endParaRPr lang="en-US" sz="2600" dirty="0">
              <a:solidFill>
                <a:prstClr val="black"/>
              </a:solidFill>
              <a:latin typeface="Arial"/>
              <a:cs typeface="Hellix SemiBold"/>
            </a:endParaRPr>
          </a:p>
        </p:txBody>
      </p:sp>
      <p:sp>
        <p:nvSpPr>
          <p:cNvPr id="6" name="object 58">
            <a:extLst>
              <a:ext uri="{FF2B5EF4-FFF2-40B4-BE49-F238E27FC236}">
                <a16:creationId xmlns:a16="http://schemas.microsoft.com/office/drawing/2014/main" id="{639CE59F-8579-475F-87A7-4A36E36A1C4E}"/>
              </a:ext>
            </a:extLst>
          </p:cNvPr>
          <p:cNvSpPr txBox="1"/>
          <p:nvPr/>
        </p:nvSpPr>
        <p:spPr>
          <a:xfrm>
            <a:off x="6993732" y="4100664"/>
            <a:ext cx="1552575" cy="171201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>
              <a:buClr>
                <a:srgbClr val="F40000"/>
              </a:buClr>
            </a:pPr>
            <a:r>
              <a:rPr lang="en-AU" sz="1000" b="1" dirty="0">
                <a:solidFill>
                  <a:prstClr val="black"/>
                </a:solidFill>
                <a:latin typeface="Arial"/>
                <a:cs typeface="Hellix SemiBold"/>
              </a:rPr>
              <a:t>MELBOURNE</a:t>
            </a:r>
            <a:endParaRPr lang="en-US" sz="1000" dirty="0">
              <a:solidFill>
                <a:prstClr val="black"/>
              </a:solidFill>
              <a:latin typeface="Arial"/>
              <a:cs typeface="Hellix SemiBold"/>
            </a:endParaRPr>
          </a:p>
        </p:txBody>
      </p:sp>
      <p:sp>
        <p:nvSpPr>
          <p:cNvPr id="8" name="object 58">
            <a:extLst>
              <a:ext uri="{FF2B5EF4-FFF2-40B4-BE49-F238E27FC236}">
                <a16:creationId xmlns:a16="http://schemas.microsoft.com/office/drawing/2014/main" id="{0DC8D5D7-3A8F-46D6-A7CE-E38DC8A7F702}"/>
              </a:ext>
            </a:extLst>
          </p:cNvPr>
          <p:cNvSpPr txBox="1"/>
          <p:nvPr/>
        </p:nvSpPr>
        <p:spPr>
          <a:xfrm>
            <a:off x="5714659" y="3340955"/>
            <a:ext cx="2324100" cy="377411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algn="ctr">
              <a:lnSpc>
                <a:spcPct val="90000"/>
              </a:lnSpc>
              <a:buClr>
                <a:srgbClr val="F40000"/>
              </a:buClr>
            </a:pPr>
            <a:r>
              <a:rPr lang="en-AU" sz="2600" b="1" dirty="0">
                <a:solidFill>
                  <a:prstClr val="black"/>
                </a:solidFill>
                <a:latin typeface="Arial"/>
                <a:cs typeface="Hellix SemiBold"/>
              </a:rPr>
              <a:t>HEATHCOTE</a:t>
            </a:r>
            <a:endParaRPr lang="en-US" sz="2600" dirty="0">
              <a:solidFill>
                <a:prstClr val="black"/>
              </a:solidFill>
              <a:latin typeface="Arial"/>
              <a:cs typeface="Hellix SemiBold"/>
            </a:endParaRPr>
          </a:p>
        </p:txBody>
      </p:sp>
      <p:sp>
        <p:nvSpPr>
          <p:cNvPr id="9" name="object 58">
            <a:extLst>
              <a:ext uri="{FF2B5EF4-FFF2-40B4-BE49-F238E27FC236}">
                <a16:creationId xmlns:a16="http://schemas.microsoft.com/office/drawing/2014/main" id="{7AE284D0-D481-4D66-A240-62E53F98EC12}"/>
              </a:ext>
            </a:extLst>
          </p:cNvPr>
          <p:cNvSpPr txBox="1"/>
          <p:nvPr/>
        </p:nvSpPr>
        <p:spPr>
          <a:xfrm>
            <a:off x="8670532" y="2053830"/>
            <a:ext cx="2809875" cy="377411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algn="r">
              <a:lnSpc>
                <a:spcPct val="90000"/>
              </a:lnSpc>
              <a:buClr>
                <a:srgbClr val="F40000"/>
              </a:buClr>
            </a:pPr>
            <a:r>
              <a:rPr lang="en-AU" sz="2600" b="1" dirty="0">
                <a:solidFill>
                  <a:prstClr val="black"/>
                </a:solidFill>
                <a:latin typeface="Arial"/>
                <a:cs typeface="Hellix SemiBold"/>
              </a:rPr>
              <a:t>BEECHWORTH</a:t>
            </a:r>
            <a:endParaRPr lang="en-US" sz="2600" dirty="0">
              <a:solidFill>
                <a:prstClr val="black"/>
              </a:solidFill>
              <a:latin typeface="Arial"/>
              <a:cs typeface="Hellix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1038431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>
            <a:extLst>
              <a:ext uri="{FF2B5EF4-FFF2-40B4-BE49-F238E27FC236}">
                <a16:creationId xmlns:a16="http://schemas.microsoft.com/office/drawing/2014/main" id="{E90E168C-A901-4AEF-9E36-40866D40DB2F}"/>
              </a:ext>
            </a:extLst>
          </p:cNvPr>
          <p:cNvSpPr txBox="1"/>
          <p:nvPr/>
        </p:nvSpPr>
        <p:spPr>
          <a:xfrm>
            <a:off x="1754980" y="1375538"/>
            <a:ext cx="9953626" cy="986663"/>
          </a:xfrm>
          <a:prstGeom prst="rect">
            <a:avLst/>
          </a:prstGeom>
        </p:spPr>
        <p:txBody>
          <a:bodyPr vert="horz" wrap="none" lIns="0" tIns="1587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US" sz="9000" b="1" spc="500" dirty="0">
                <a:solidFill>
                  <a:prstClr val="black"/>
                </a:solidFill>
                <a:latin typeface="Arial"/>
                <a:cs typeface="Hellix"/>
              </a:rPr>
              <a:t>HEATHCOTE</a:t>
            </a:r>
            <a:endParaRPr lang="en-AU" sz="9000" spc="500" dirty="0">
              <a:solidFill>
                <a:prstClr val="black"/>
              </a:solidFill>
              <a:latin typeface="Arial"/>
              <a:cs typeface="Hellix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B25DC-FDCC-4B7B-A5B4-E23827F9E74A}"/>
              </a:ext>
            </a:extLst>
          </p:cNvPr>
          <p:cNvSpPr txBox="1">
            <a:spLocks/>
          </p:cNvSpPr>
          <p:nvPr/>
        </p:nvSpPr>
        <p:spPr>
          <a:xfrm>
            <a:off x="7317580" y="2943225"/>
            <a:ext cx="3914777" cy="3286125"/>
          </a:xfrm>
          <a:prstGeom prst="rect">
            <a:avLst/>
          </a:prstGeom>
          <a:noFill/>
        </p:spPr>
        <p:txBody>
          <a:bodyPr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Powerhouse of Shiraz production</a:t>
            </a:r>
          </a:p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Rich soil deposits of iron oxide contribute intense colour and flavour to Heathcote Shiraz</a:t>
            </a:r>
          </a:p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Robust, full-bodied Shiraz of power and weight, with complex fruit and great balance</a:t>
            </a:r>
          </a:p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Acid and tannin combine without dominating the fruit, giving the wine great cellaring capability</a:t>
            </a:r>
          </a:p>
        </p:txBody>
      </p:sp>
    </p:spTree>
    <p:extLst>
      <p:ext uri="{BB962C8B-B14F-4D97-AF65-F5344CB8AC3E}">
        <p14:creationId xmlns:p14="http://schemas.microsoft.com/office/powerpoint/2010/main" val="26677947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eorgia’s Paddock">
            <a:extLst>
              <a:ext uri="{FF2B5EF4-FFF2-40B4-BE49-F238E27FC236}">
                <a16:creationId xmlns:a16="http://schemas.microsoft.com/office/drawing/2014/main" id="{21ECA70D-7D98-4C7D-B141-CFC16BBD92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" r="4335" b="-1"/>
          <a:stretch/>
        </p:blipFill>
        <p:spPr bwMode="auto">
          <a:xfrm>
            <a:off x="1374001" y="13"/>
            <a:ext cx="10691792" cy="755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87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jasperhill.com.au/wp-content/uploads/2012/10/hands-soil1.jpg">
            <a:extLst>
              <a:ext uri="{FF2B5EF4-FFF2-40B4-BE49-F238E27FC236}">
                <a16:creationId xmlns:a16="http://schemas.microsoft.com/office/drawing/2014/main" id="{CCA06FD3-C399-4D28-B79F-D51E34E24A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7" r="22960"/>
          <a:stretch/>
        </p:blipFill>
        <p:spPr bwMode="auto">
          <a:xfrm>
            <a:off x="1374001" y="13"/>
            <a:ext cx="10691792" cy="755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9406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D3ECCD54-4D73-4D45-B059-BB203C6D671C}"/>
              </a:ext>
            </a:extLst>
          </p:cNvPr>
          <p:cNvSpPr txBox="1"/>
          <p:nvPr/>
        </p:nvSpPr>
        <p:spPr>
          <a:xfrm>
            <a:off x="1288256" y="5690363"/>
            <a:ext cx="9753601" cy="1100963"/>
          </a:xfrm>
          <a:prstGeom prst="rect">
            <a:avLst/>
          </a:prstGeom>
        </p:spPr>
        <p:txBody>
          <a:bodyPr vert="horz" wrap="none" lIns="0" tIns="1587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US" sz="9000" b="1" spc="2000" dirty="0">
                <a:solidFill>
                  <a:prstClr val="white"/>
                </a:solidFill>
                <a:latin typeface="Arial"/>
                <a:cs typeface="Hellix"/>
              </a:rPr>
              <a:t>GRAMPIANS</a:t>
            </a:r>
            <a:endParaRPr lang="en-AU" sz="9000" spc="2000" dirty="0">
              <a:solidFill>
                <a:prstClr val="white"/>
              </a:solidFill>
              <a:latin typeface="Arial"/>
              <a:cs typeface="Hellix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1F8EE91-229A-45D7-BE83-900D15C1170A}"/>
              </a:ext>
            </a:extLst>
          </p:cNvPr>
          <p:cNvSpPr txBox="1">
            <a:spLocks/>
          </p:cNvSpPr>
          <p:nvPr/>
        </p:nvSpPr>
        <p:spPr>
          <a:xfrm>
            <a:off x="7317580" y="647700"/>
            <a:ext cx="4029077" cy="4171951"/>
          </a:xfrm>
          <a:prstGeom prst="rect">
            <a:avLst/>
          </a:prstGeom>
          <a:noFill/>
        </p:spPr>
        <p:txBody>
          <a:bodyPr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One of the country's oldest Shiraz vineyards planted in 1860s</a:t>
            </a:r>
          </a:p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Cooler-climate region – warm to hot days, cool nights</a:t>
            </a:r>
          </a:p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Region is especially well suited to later-ripening red varieties such as Shiraz</a:t>
            </a:r>
          </a:p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The Great Western sub-region is adept at producing elegant Shiraz of deep purple</a:t>
            </a:r>
          </a:p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Great Western Shiraz displays black pepper, plum, mint and clove, with fine but firm tannins</a:t>
            </a:r>
          </a:p>
        </p:txBody>
      </p:sp>
    </p:spTree>
    <p:extLst>
      <p:ext uri="{BB962C8B-B14F-4D97-AF65-F5344CB8AC3E}">
        <p14:creationId xmlns:p14="http://schemas.microsoft.com/office/powerpoint/2010/main" val="19740362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A265FEFF-08DF-4E31-A560-326379814A16}"/>
              </a:ext>
            </a:extLst>
          </p:cNvPr>
          <p:cNvSpPr txBox="1"/>
          <p:nvPr/>
        </p:nvSpPr>
        <p:spPr>
          <a:xfrm>
            <a:off x="1754980" y="918338"/>
            <a:ext cx="9953626" cy="986663"/>
          </a:xfrm>
          <a:prstGeom prst="rect">
            <a:avLst/>
          </a:prstGeom>
        </p:spPr>
        <p:txBody>
          <a:bodyPr vert="horz" wrap="none" lIns="0" tIns="1587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US" sz="9000" b="1" spc="500" dirty="0">
                <a:solidFill>
                  <a:prstClr val="black"/>
                </a:solidFill>
                <a:latin typeface="Arial"/>
                <a:cs typeface="Hellix"/>
              </a:rPr>
              <a:t>BEECHWORTH</a:t>
            </a:r>
            <a:endParaRPr lang="en-AU" sz="9000" spc="500" dirty="0">
              <a:solidFill>
                <a:prstClr val="black"/>
              </a:solidFill>
              <a:latin typeface="Arial"/>
              <a:cs typeface="Hellix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CCB5809-9AA3-46B4-8C0F-7C83F6D7BBBA}"/>
              </a:ext>
            </a:extLst>
          </p:cNvPr>
          <p:cNvSpPr txBox="1">
            <a:spLocks/>
          </p:cNvSpPr>
          <p:nvPr/>
        </p:nvSpPr>
        <p:spPr>
          <a:xfrm>
            <a:off x="7317580" y="2619375"/>
            <a:ext cx="3600452" cy="3286125"/>
          </a:xfrm>
          <a:prstGeom prst="rect">
            <a:avLst/>
          </a:prstGeom>
          <a:noFill/>
        </p:spPr>
        <p:txBody>
          <a:bodyPr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Cool climate, at the foothills of the Victorian Alps</a:t>
            </a:r>
          </a:p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Shiraz thrives in this cool </a:t>
            </a:r>
            <a:br>
              <a:rPr lang="en-AU" dirty="0">
                <a:solidFill>
                  <a:prstClr val="black"/>
                </a:solidFill>
                <a:latin typeface="Arial"/>
              </a:rPr>
            </a:br>
            <a:r>
              <a:rPr lang="en-AU" dirty="0">
                <a:solidFill>
                  <a:prstClr val="black"/>
                </a:solidFill>
                <a:latin typeface="Arial"/>
              </a:rPr>
              <a:t>sub-alpine climate</a:t>
            </a:r>
          </a:p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Shiraz expressions are medium in body, with savoury, spicy and earthy characters</a:t>
            </a:r>
          </a:p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Home to Giaconda, one of Australia’s premier producers of Shiraz and Chardonnay</a:t>
            </a:r>
          </a:p>
        </p:txBody>
      </p:sp>
    </p:spTree>
    <p:extLst>
      <p:ext uri="{BB962C8B-B14F-4D97-AF65-F5344CB8AC3E}">
        <p14:creationId xmlns:p14="http://schemas.microsoft.com/office/powerpoint/2010/main" val="26524221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DCE3920C-440A-4CDA-9588-6D3252819CA7}"/>
              </a:ext>
            </a:extLst>
          </p:cNvPr>
          <p:cNvSpPr txBox="1"/>
          <p:nvPr/>
        </p:nvSpPr>
        <p:spPr>
          <a:xfrm>
            <a:off x="547868" y="1919840"/>
            <a:ext cx="7105650" cy="767588"/>
          </a:xfrm>
          <a:prstGeom prst="rect">
            <a:avLst/>
          </a:prstGeom>
        </p:spPr>
        <p:txBody>
          <a:bodyPr vert="horz" wrap="none" lIns="0" tIns="1587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7400" b="1" dirty="0">
                <a:solidFill>
                  <a:srgbClr val="F40000"/>
                </a:solidFill>
                <a:latin typeface="Arial"/>
                <a:cs typeface="Hellix"/>
              </a:rPr>
              <a:t>W E S T E R N</a:t>
            </a:r>
            <a:endParaRPr lang="en-AU" sz="7400" dirty="0">
              <a:solidFill>
                <a:srgbClr val="F40000"/>
              </a:solidFill>
              <a:latin typeface="Arial"/>
              <a:cs typeface="Hellix"/>
            </a:endParaRPr>
          </a:p>
        </p:txBody>
      </p:sp>
      <p:sp>
        <p:nvSpPr>
          <p:cNvPr id="5" name="object 58">
            <a:extLst>
              <a:ext uri="{FF2B5EF4-FFF2-40B4-BE49-F238E27FC236}">
                <a16:creationId xmlns:a16="http://schemas.microsoft.com/office/drawing/2014/main" id="{BA7D8C52-A0E6-4C31-A1B8-E3D0072EFB5A}"/>
              </a:ext>
            </a:extLst>
          </p:cNvPr>
          <p:cNvSpPr txBox="1"/>
          <p:nvPr/>
        </p:nvSpPr>
        <p:spPr>
          <a:xfrm>
            <a:off x="8466138" y="670382"/>
            <a:ext cx="2657475" cy="349711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>
              <a:lnSpc>
                <a:spcPct val="90000"/>
              </a:lnSpc>
              <a:buClr>
                <a:srgbClr val="F40000"/>
              </a:buClr>
            </a:pPr>
            <a:r>
              <a:rPr lang="en-AU" sz="2400" b="1" dirty="0">
                <a:solidFill>
                  <a:prstClr val="black"/>
                </a:solidFill>
                <a:latin typeface="Arial"/>
                <a:cs typeface="Hellix SemiBold"/>
              </a:rPr>
              <a:t>SWAN DISTRICT</a:t>
            </a:r>
            <a:endParaRPr lang="en-US" sz="2400" dirty="0">
              <a:solidFill>
                <a:prstClr val="black"/>
              </a:solidFill>
              <a:latin typeface="Arial"/>
              <a:cs typeface="Hellix SemiBold"/>
            </a:endParaRPr>
          </a:p>
        </p:txBody>
      </p:sp>
      <p:sp>
        <p:nvSpPr>
          <p:cNvPr id="6" name="object 58">
            <a:extLst>
              <a:ext uri="{FF2B5EF4-FFF2-40B4-BE49-F238E27FC236}">
                <a16:creationId xmlns:a16="http://schemas.microsoft.com/office/drawing/2014/main" id="{DCD0BE3E-B6D7-4F00-A38E-0A5C9D701263}"/>
              </a:ext>
            </a:extLst>
          </p:cNvPr>
          <p:cNvSpPr txBox="1"/>
          <p:nvPr/>
        </p:nvSpPr>
        <p:spPr>
          <a:xfrm>
            <a:off x="5234168" y="1583487"/>
            <a:ext cx="1552575" cy="217367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algn="r">
              <a:buClr>
                <a:srgbClr val="F40000"/>
              </a:buClr>
            </a:pPr>
            <a:r>
              <a:rPr lang="en-AU" sz="1300" b="1" dirty="0">
                <a:solidFill>
                  <a:prstClr val="black"/>
                </a:solidFill>
                <a:latin typeface="Arial"/>
                <a:cs typeface="Hellix SemiBold"/>
              </a:rPr>
              <a:t>PERTH</a:t>
            </a:r>
            <a:endParaRPr lang="en-US" sz="1300" dirty="0">
              <a:solidFill>
                <a:prstClr val="black"/>
              </a:solidFill>
              <a:latin typeface="Arial"/>
              <a:cs typeface="Hellix SemiBold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F3E5089E-B1BD-49FD-8FB0-25C74CF62DCA}"/>
              </a:ext>
            </a:extLst>
          </p:cNvPr>
          <p:cNvSpPr txBox="1"/>
          <p:nvPr/>
        </p:nvSpPr>
        <p:spPr>
          <a:xfrm>
            <a:off x="547868" y="3407605"/>
            <a:ext cx="6238875" cy="805688"/>
          </a:xfrm>
          <a:prstGeom prst="rect">
            <a:avLst/>
          </a:prstGeom>
        </p:spPr>
        <p:txBody>
          <a:bodyPr vert="horz" wrap="none" lIns="0" tIns="1587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7400" b="1" spc="-500" dirty="0">
                <a:solidFill>
                  <a:prstClr val="black"/>
                </a:solidFill>
                <a:latin typeface="Arial"/>
                <a:cs typeface="Hellix"/>
              </a:rPr>
              <a:t>AUSTRALIA</a:t>
            </a:r>
            <a:endParaRPr lang="en-AU" sz="7400" spc="-500" dirty="0">
              <a:solidFill>
                <a:prstClr val="black"/>
              </a:solidFill>
              <a:latin typeface="Arial"/>
              <a:cs typeface="Hellix"/>
            </a:endParaRPr>
          </a:p>
        </p:txBody>
      </p:sp>
      <p:sp>
        <p:nvSpPr>
          <p:cNvPr id="8" name="object 58">
            <a:extLst>
              <a:ext uri="{FF2B5EF4-FFF2-40B4-BE49-F238E27FC236}">
                <a16:creationId xmlns:a16="http://schemas.microsoft.com/office/drawing/2014/main" id="{01C878B7-93C8-493A-9B65-E9E3128CCDA7}"/>
              </a:ext>
            </a:extLst>
          </p:cNvPr>
          <p:cNvSpPr txBox="1"/>
          <p:nvPr/>
        </p:nvSpPr>
        <p:spPr>
          <a:xfrm>
            <a:off x="8466139" y="4071079"/>
            <a:ext cx="2657475" cy="349711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algn="ctr">
              <a:lnSpc>
                <a:spcPct val="90000"/>
              </a:lnSpc>
              <a:buClr>
                <a:srgbClr val="F40000"/>
              </a:buClr>
            </a:pPr>
            <a:r>
              <a:rPr lang="en-AU" sz="2400" b="1" dirty="0">
                <a:solidFill>
                  <a:prstClr val="black"/>
                </a:solidFill>
                <a:latin typeface="Arial"/>
                <a:cs typeface="Hellix SemiBold"/>
              </a:rPr>
              <a:t>GEOGRAPHE</a:t>
            </a:r>
            <a:endParaRPr lang="en-US" sz="2400" dirty="0">
              <a:solidFill>
                <a:prstClr val="black"/>
              </a:solidFill>
              <a:latin typeface="Arial"/>
              <a:cs typeface="Hellix SemiBold"/>
            </a:endParaRPr>
          </a:p>
        </p:txBody>
      </p:sp>
      <p:sp>
        <p:nvSpPr>
          <p:cNvPr id="9" name="object 58">
            <a:extLst>
              <a:ext uri="{FF2B5EF4-FFF2-40B4-BE49-F238E27FC236}">
                <a16:creationId xmlns:a16="http://schemas.microsoft.com/office/drawing/2014/main" id="{A5E9DB6D-E7B2-4027-B0EC-3FA8C6733A8D}"/>
              </a:ext>
            </a:extLst>
          </p:cNvPr>
          <p:cNvSpPr txBox="1"/>
          <p:nvPr/>
        </p:nvSpPr>
        <p:spPr>
          <a:xfrm>
            <a:off x="9365100" y="4752053"/>
            <a:ext cx="2657475" cy="682110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>
              <a:lnSpc>
                <a:spcPct val="90000"/>
              </a:lnSpc>
              <a:buClr>
                <a:srgbClr val="F40000"/>
              </a:buClr>
            </a:pPr>
            <a:r>
              <a:rPr lang="en-AU" sz="2400" b="1" dirty="0">
                <a:solidFill>
                  <a:prstClr val="black"/>
                </a:solidFill>
                <a:latin typeface="Arial"/>
                <a:cs typeface="Hellix SemiBold"/>
              </a:rPr>
              <a:t>GREAT SOUTHERN</a:t>
            </a:r>
            <a:endParaRPr lang="en-US" sz="2400" dirty="0">
              <a:solidFill>
                <a:prstClr val="black"/>
              </a:solidFill>
              <a:latin typeface="Arial"/>
              <a:cs typeface="Hellix SemiBold"/>
            </a:endParaRPr>
          </a:p>
        </p:txBody>
      </p:sp>
      <p:sp>
        <p:nvSpPr>
          <p:cNvPr id="10" name="object 58">
            <a:extLst>
              <a:ext uri="{FF2B5EF4-FFF2-40B4-BE49-F238E27FC236}">
                <a16:creationId xmlns:a16="http://schemas.microsoft.com/office/drawing/2014/main" id="{2C7D644D-E32A-4039-AEA2-5E3FB0F2A130}"/>
              </a:ext>
            </a:extLst>
          </p:cNvPr>
          <p:cNvSpPr txBox="1"/>
          <p:nvPr/>
        </p:nvSpPr>
        <p:spPr>
          <a:xfrm>
            <a:off x="3488529" y="5434163"/>
            <a:ext cx="2009778" cy="682110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algn="ctr">
              <a:lnSpc>
                <a:spcPct val="90000"/>
              </a:lnSpc>
              <a:buClr>
                <a:srgbClr val="F40000"/>
              </a:buClr>
            </a:pPr>
            <a:r>
              <a:rPr lang="en-AU" sz="2400" b="1" dirty="0">
                <a:solidFill>
                  <a:prstClr val="black"/>
                </a:solidFill>
                <a:latin typeface="Arial"/>
                <a:cs typeface="Hellix SemiBold"/>
              </a:rPr>
              <a:t>MARGARET RIVER</a:t>
            </a:r>
            <a:endParaRPr lang="en-US" sz="2400" dirty="0">
              <a:solidFill>
                <a:prstClr val="black"/>
              </a:solidFill>
              <a:latin typeface="Arial"/>
              <a:cs typeface="Hellix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8708138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540D8D7B-01BF-45C0-B265-F564500A98B0}"/>
              </a:ext>
            </a:extLst>
          </p:cNvPr>
          <p:cNvSpPr txBox="1"/>
          <p:nvPr/>
        </p:nvSpPr>
        <p:spPr>
          <a:xfrm>
            <a:off x="1754980" y="918338"/>
            <a:ext cx="9953626" cy="2110613"/>
          </a:xfrm>
          <a:prstGeom prst="rect">
            <a:avLst/>
          </a:prstGeom>
        </p:spPr>
        <p:txBody>
          <a:bodyPr vert="horz" wrap="none" lIns="0" tIns="1587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US" sz="9000" b="1" spc="1500" dirty="0">
                <a:solidFill>
                  <a:prstClr val="black"/>
                </a:solidFill>
                <a:latin typeface="Arial"/>
                <a:cs typeface="Hellix"/>
              </a:rPr>
              <a:t>MARGARET</a:t>
            </a:r>
          </a:p>
          <a:p>
            <a:pPr>
              <a:lnSpc>
                <a:spcPct val="80000"/>
              </a:lnSpc>
            </a:pPr>
            <a:r>
              <a:rPr lang="en-US" sz="9000" b="1" spc="1500" dirty="0">
                <a:solidFill>
                  <a:srgbClr val="F40000"/>
                </a:solidFill>
                <a:latin typeface="Arial"/>
                <a:cs typeface="Hellix"/>
              </a:rPr>
              <a:t>RIVER</a:t>
            </a:r>
            <a:endParaRPr lang="en-AU" sz="9000" spc="1500" dirty="0">
              <a:solidFill>
                <a:srgbClr val="F40000"/>
              </a:solidFill>
              <a:latin typeface="Arial"/>
              <a:cs typeface="Hellix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597F4B5-0645-4F6D-B1E0-9E153180F14B}"/>
              </a:ext>
            </a:extLst>
          </p:cNvPr>
          <p:cNvSpPr txBox="1">
            <a:spLocks/>
          </p:cNvSpPr>
          <p:nvPr/>
        </p:nvSpPr>
        <p:spPr>
          <a:xfrm>
            <a:off x="7317580" y="2343150"/>
            <a:ext cx="4253115" cy="3286125"/>
          </a:xfrm>
          <a:prstGeom prst="rect">
            <a:avLst/>
          </a:prstGeom>
          <a:noFill/>
        </p:spPr>
        <p:txBody>
          <a:bodyPr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Shiraz is the second most planted</a:t>
            </a:r>
            <a:br>
              <a:rPr lang="en-AU" dirty="0">
                <a:solidFill>
                  <a:prstClr val="black"/>
                </a:solidFill>
                <a:latin typeface="Arial"/>
              </a:rPr>
            </a:br>
            <a:r>
              <a:rPr lang="en-AU" dirty="0">
                <a:solidFill>
                  <a:prstClr val="black"/>
                </a:solidFill>
                <a:latin typeface="Arial"/>
              </a:rPr>
              <a:t>red grape, behind well-renowned Cabernet Sauvignon</a:t>
            </a:r>
          </a:p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Mediterranean climate with strong maritime influences, with oceans on three sides</a:t>
            </a:r>
          </a:p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Shiraz displays fruit ripeness, vibrancy, flavour depth and roundness of texture</a:t>
            </a:r>
          </a:p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Good acid level allows Shiraz to age gracefully </a:t>
            </a:r>
          </a:p>
        </p:txBody>
      </p:sp>
    </p:spTree>
    <p:extLst>
      <p:ext uri="{BB962C8B-B14F-4D97-AF65-F5344CB8AC3E}">
        <p14:creationId xmlns:p14="http://schemas.microsoft.com/office/powerpoint/2010/main" val="11009006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CF41FDB2-5FC2-4099-83D6-DA31ADD00826}"/>
              </a:ext>
            </a:extLst>
          </p:cNvPr>
          <p:cNvSpPr txBox="1"/>
          <p:nvPr/>
        </p:nvSpPr>
        <p:spPr>
          <a:xfrm>
            <a:off x="1288256" y="4880738"/>
            <a:ext cx="8191501" cy="2148713"/>
          </a:xfrm>
          <a:prstGeom prst="rect">
            <a:avLst/>
          </a:prstGeom>
        </p:spPr>
        <p:txBody>
          <a:bodyPr vert="horz" wrap="none" lIns="0" tIns="1587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US" sz="9000" b="1" spc="1500" dirty="0">
                <a:solidFill>
                  <a:prstClr val="white"/>
                </a:solidFill>
                <a:latin typeface="Arial"/>
                <a:cs typeface="Hellix"/>
              </a:rPr>
              <a:t>GREAT </a:t>
            </a:r>
          </a:p>
          <a:p>
            <a:pPr>
              <a:lnSpc>
                <a:spcPct val="80000"/>
              </a:lnSpc>
            </a:pPr>
            <a:r>
              <a:rPr lang="en-US" sz="9000" b="1" spc="2000" dirty="0">
                <a:solidFill>
                  <a:prstClr val="white"/>
                </a:solidFill>
                <a:latin typeface="Arial"/>
                <a:cs typeface="Hellix"/>
              </a:rPr>
              <a:t>SOUTHERN</a:t>
            </a:r>
            <a:endParaRPr lang="en-AU" sz="9000" spc="2000" dirty="0">
              <a:solidFill>
                <a:prstClr val="white"/>
              </a:solidFill>
              <a:latin typeface="Arial"/>
              <a:cs typeface="Hellix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B9EF898-45D7-4552-8F90-C2F9A11B9580}"/>
              </a:ext>
            </a:extLst>
          </p:cNvPr>
          <p:cNvSpPr txBox="1">
            <a:spLocks/>
          </p:cNvSpPr>
          <p:nvPr/>
        </p:nvSpPr>
        <p:spPr>
          <a:xfrm>
            <a:off x="7317580" y="762000"/>
            <a:ext cx="4029077" cy="3810001"/>
          </a:xfrm>
          <a:prstGeom prst="rect">
            <a:avLst/>
          </a:prstGeom>
          <a:noFill/>
        </p:spPr>
        <p:txBody>
          <a:bodyPr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Southerly location gives it a cool maritime climate</a:t>
            </a:r>
          </a:p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Five distinct sub-regions </a:t>
            </a:r>
          </a:p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A healthy place for vine growth, almost free of pests and disease</a:t>
            </a:r>
          </a:p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Shiraz is medium in weight and exhibits an earthy blend of liquorice, spice, pepper, cherry and plum </a:t>
            </a:r>
          </a:p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Many producers avoid the heavy-handed use of American oak, allowing the fruit to shine through</a:t>
            </a:r>
          </a:p>
        </p:txBody>
      </p:sp>
    </p:spTree>
    <p:extLst>
      <p:ext uri="{BB962C8B-B14F-4D97-AF65-F5344CB8AC3E}">
        <p14:creationId xmlns:p14="http://schemas.microsoft.com/office/powerpoint/2010/main" val="203230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5320C591-CF8A-49D1-9C21-C0763B5FC9E1}"/>
              </a:ext>
            </a:extLst>
          </p:cNvPr>
          <p:cNvSpPr txBox="1"/>
          <p:nvPr/>
        </p:nvSpPr>
        <p:spPr>
          <a:xfrm>
            <a:off x="4025080" y="516209"/>
            <a:ext cx="8495547" cy="825554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marL="0" marR="0" lvl="0" indent="0" algn="l" defTabSz="914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02411" algn="l"/>
              </a:tabLst>
              <a:defRPr/>
            </a:pPr>
            <a:r>
              <a:rPr kumimoji="0" lang="en-AU" sz="59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Hellix"/>
              </a:rPr>
              <a:t>EDITABLE MATERIALS</a:t>
            </a:r>
          </a:p>
        </p:txBody>
      </p:sp>
      <p:sp>
        <p:nvSpPr>
          <p:cNvPr id="5" name="object 58">
            <a:extLst>
              <a:ext uri="{FF2B5EF4-FFF2-40B4-BE49-F238E27FC236}">
                <a16:creationId xmlns:a16="http://schemas.microsoft.com/office/drawing/2014/main" id="{07CEF21F-8412-42CD-A288-E88AC1190A31}"/>
              </a:ext>
            </a:extLst>
          </p:cNvPr>
          <p:cNvSpPr txBox="1"/>
          <p:nvPr/>
        </p:nvSpPr>
        <p:spPr>
          <a:xfrm>
            <a:off x="310110" y="5015944"/>
            <a:ext cx="1820087" cy="470764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0000"/>
              </a:buClr>
              <a:buSzTx/>
              <a:buFontTx/>
              <a:buNone/>
              <a:tabLst/>
              <a:defRPr kumimoji="0" sz="1600" b="1" i="0" u="none" strike="noStrike" cap="none" spc="200" normalizeH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Hellix SemiBold"/>
              </a:defRPr>
            </a:lvl1pPr>
          </a:lstStyle>
          <a:p>
            <a:pPr marL="0" marR="0" lvl="0" indent="0" algn="ctr" defTabSz="914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0000"/>
              </a:buClr>
              <a:buSzTx/>
              <a:buFontTx/>
              <a:buNone/>
              <a:tabLst/>
              <a:defRPr/>
            </a:pPr>
            <a:r>
              <a:rPr kumimoji="0" lang="en-US" sz="24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DETAILED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E3B4205-DC1B-41AD-B69A-57DEF9481A50}"/>
              </a:ext>
            </a:extLst>
          </p:cNvPr>
          <p:cNvSpPr txBox="1">
            <a:spLocks/>
          </p:cNvSpPr>
          <p:nvPr/>
        </p:nvSpPr>
        <p:spPr>
          <a:xfrm>
            <a:off x="349250" y="5855293"/>
            <a:ext cx="3599934" cy="1175890"/>
          </a:xfrm>
          <a:prstGeom prst="rect">
            <a:avLst/>
          </a:prstGeom>
          <a:noFill/>
        </p:spPr>
        <p:txBody>
          <a:bodyPr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55528" rtl="0" eaLnBrk="1" fontAlgn="auto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F4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2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Comprehensive topic information and tips for facilitating a tasting, whether you’re an educator, winery, retailer, distributor, importer or other.</a:t>
            </a:r>
            <a:endParaRPr kumimoji="0" lang="en-AU" sz="162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object 58">
            <a:extLst>
              <a:ext uri="{FF2B5EF4-FFF2-40B4-BE49-F238E27FC236}">
                <a16:creationId xmlns:a16="http://schemas.microsoft.com/office/drawing/2014/main" id="{7EE0223D-6FF9-438B-97BD-D7DFC80558C1}"/>
              </a:ext>
            </a:extLst>
          </p:cNvPr>
          <p:cNvSpPr txBox="1"/>
          <p:nvPr/>
        </p:nvSpPr>
        <p:spPr>
          <a:xfrm>
            <a:off x="463184" y="344363"/>
            <a:ext cx="3117908" cy="1642417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marL="0" marR="0" lvl="0" indent="0" algn="l" defTabSz="914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0000"/>
              </a:buClr>
              <a:buSzTx/>
              <a:buFontTx/>
              <a:buNone/>
              <a:tabLst/>
              <a:defRPr/>
            </a:pPr>
            <a:r>
              <a:rPr kumimoji="0" lang="en-AU" sz="1102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Hellix SemiBold"/>
              </a:rPr>
              <a:t>200+</a:t>
            </a:r>
            <a:endParaRPr kumimoji="0" lang="en-US" sz="1102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Hellix SemiBold"/>
            </a:endParaRPr>
          </a:p>
        </p:txBody>
      </p:sp>
      <p:sp>
        <p:nvSpPr>
          <p:cNvPr id="8" name="object 58">
            <a:extLst>
              <a:ext uri="{FF2B5EF4-FFF2-40B4-BE49-F238E27FC236}">
                <a16:creationId xmlns:a16="http://schemas.microsoft.com/office/drawing/2014/main" id="{41D9E917-7AD2-433D-BF24-9C80BDE23FA9}"/>
              </a:ext>
            </a:extLst>
          </p:cNvPr>
          <p:cNvSpPr txBox="1"/>
          <p:nvPr/>
        </p:nvSpPr>
        <p:spPr>
          <a:xfrm>
            <a:off x="9233441" y="6775947"/>
            <a:ext cx="3860665" cy="613555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0000"/>
              </a:buClr>
              <a:buSzTx/>
              <a:buFontTx/>
              <a:buNone/>
              <a:tabLst/>
              <a:defRPr kumimoji="0" sz="1600" b="1" i="0" u="none" strike="noStrike" cap="none" spc="200" normalizeH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Hellix SemiBold"/>
              </a:defRPr>
            </a:lvl1pPr>
          </a:lstStyle>
          <a:p>
            <a:pPr marL="0" marR="0" lvl="0" indent="0" algn="ctr" defTabSz="914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0000"/>
              </a:buClr>
              <a:buSzTx/>
              <a:buFontTx/>
              <a:buNone/>
              <a:tabLst/>
              <a:defRPr/>
            </a:pPr>
            <a:r>
              <a:rPr kumimoji="0" lang="en-US" sz="275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CONSUMER EBOOKS</a:t>
            </a: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BC7EA1AB-FAB1-4B52-B08B-6E6764F6862C}"/>
              </a:ext>
            </a:extLst>
          </p:cNvPr>
          <p:cNvSpPr txBox="1"/>
          <p:nvPr/>
        </p:nvSpPr>
        <p:spPr>
          <a:xfrm>
            <a:off x="4034589" y="1267423"/>
            <a:ext cx="8486037" cy="825554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marL="0" marR="0" lvl="0" indent="0" algn="l" defTabSz="914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02411" algn="l"/>
              </a:tabLst>
              <a:defRPr/>
            </a:pPr>
            <a:r>
              <a:rPr kumimoji="0" lang="en-AU" sz="595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Hellix"/>
              </a:rPr>
              <a:t>AND RESOURCES</a:t>
            </a:r>
          </a:p>
        </p:txBody>
      </p:sp>
      <p:sp>
        <p:nvSpPr>
          <p:cNvPr id="10" name="object 58">
            <a:extLst>
              <a:ext uri="{FF2B5EF4-FFF2-40B4-BE49-F238E27FC236}">
                <a16:creationId xmlns:a16="http://schemas.microsoft.com/office/drawing/2014/main" id="{94EF4AD4-A85D-408D-9E06-6043C909A891}"/>
              </a:ext>
            </a:extLst>
          </p:cNvPr>
          <p:cNvSpPr txBox="1"/>
          <p:nvPr/>
        </p:nvSpPr>
        <p:spPr>
          <a:xfrm>
            <a:off x="278122" y="5403547"/>
            <a:ext cx="1528770" cy="339904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0000"/>
              </a:buClr>
              <a:buSzTx/>
              <a:buFontTx/>
              <a:buNone/>
              <a:tabLst/>
              <a:defRPr kumimoji="0" sz="1600" b="1" i="0" u="none" strike="noStrike" cap="none" spc="200" normalizeH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Hellix SemiBold"/>
              </a:defRPr>
            </a:lvl1pPr>
          </a:lstStyle>
          <a:p>
            <a:pPr marL="0" marR="0" lvl="0" indent="0" algn="ctr" defTabSz="914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0000"/>
              </a:buClr>
              <a:buSzTx/>
              <a:buFontTx/>
              <a:buNone/>
              <a:tabLst/>
              <a:defRPr/>
            </a:pPr>
            <a:r>
              <a:rPr kumimoji="0" lang="en-US" sz="24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GUIDES</a:t>
            </a:r>
          </a:p>
        </p:txBody>
      </p:sp>
      <p:sp>
        <p:nvSpPr>
          <p:cNvPr id="11" name="object 58">
            <a:extLst>
              <a:ext uri="{FF2B5EF4-FFF2-40B4-BE49-F238E27FC236}">
                <a16:creationId xmlns:a16="http://schemas.microsoft.com/office/drawing/2014/main" id="{1B19536A-E7E5-402C-952B-0E53094081B5}"/>
              </a:ext>
            </a:extLst>
          </p:cNvPr>
          <p:cNvSpPr txBox="1"/>
          <p:nvPr/>
        </p:nvSpPr>
        <p:spPr>
          <a:xfrm>
            <a:off x="5317906" y="4999347"/>
            <a:ext cx="1820087" cy="470764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0000"/>
              </a:buClr>
              <a:buSzTx/>
              <a:buFontTx/>
              <a:buNone/>
              <a:tabLst/>
              <a:defRPr kumimoji="0" sz="1600" b="1" i="0" u="none" strike="noStrike" cap="none" spc="200" normalizeH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Hellix SemiBold"/>
              </a:defRPr>
            </a:lvl1pPr>
          </a:lstStyle>
          <a:p>
            <a:pPr marL="0" marR="0" lvl="0" indent="0" algn="ctr" defTabSz="914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0000"/>
              </a:buClr>
              <a:buSzTx/>
              <a:buFontTx/>
              <a:buNone/>
              <a:tabLst/>
              <a:defRPr/>
            </a:pPr>
            <a:r>
              <a:rPr kumimoji="0" lang="en-US" sz="24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EDITABLE</a:t>
            </a:r>
          </a:p>
        </p:txBody>
      </p:sp>
      <p:sp>
        <p:nvSpPr>
          <p:cNvPr id="14" name="object 58">
            <a:extLst>
              <a:ext uri="{FF2B5EF4-FFF2-40B4-BE49-F238E27FC236}">
                <a16:creationId xmlns:a16="http://schemas.microsoft.com/office/drawing/2014/main" id="{17D2E9F7-5157-41DF-8E8A-DA72050E6049}"/>
              </a:ext>
            </a:extLst>
          </p:cNvPr>
          <p:cNvSpPr txBox="1"/>
          <p:nvPr/>
        </p:nvSpPr>
        <p:spPr>
          <a:xfrm>
            <a:off x="5460943" y="5384529"/>
            <a:ext cx="2561389" cy="339904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0000"/>
              </a:buClr>
              <a:buSzTx/>
              <a:buFontTx/>
              <a:buNone/>
              <a:tabLst/>
              <a:defRPr kumimoji="0" sz="1600" b="1" i="0" u="none" strike="noStrike" cap="none" spc="200" normalizeH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Hellix SemiBold"/>
              </a:defRPr>
            </a:lvl1pPr>
          </a:lstStyle>
          <a:p>
            <a:pPr marL="0" marR="0" lvl="0" indent="0" algn="ctr" defTabSz="914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0000"/>
              </a:buClr>
              <a:buSzTx/>
              <a:buFontTx/>
              <a:buNone/>
              <a:tabLst/>
              <a:defRPr/>
            </a:pPr>
            <a:r>
              <a:rPr kumimoji="0" lang="en-US" sz="24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PRESENTATIONS</a:t>
            </a:r>
          </a:p>
        </p:txBody>
      </p:sp>
      <p:sp>
        <p:nvSpPr>
          <p:cNvPr id="15" name="object 58">
            <a:extLst>
              <a:ext uri="{FF2B5EF4-FFF2-40B4-BE49-F238E27FC236}">
                <a16:creationId xmlns:a16="http://schemas.microsoft.com/office/drawing/2014/main" id="{82A9C27D-9B49-4B5A-B7E1-3733BE87EC0C}"/>
              </a:ext>
            </a:extLst>
          </p:cNvPr>
          <p:cNvSpPr txBox="1"/>
          <p:nvPr/>
        </p:nvSpPr>
        <p:spPr>
          <a:xfrm>
            <a:off x="5508085" y="5762470"/>
            <a:ext cx="1820087" cy="339904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0000"/>
              </a:buClr>
              <a:buSzTx/>
              <a:buFontTx/>
              <a:buNone/>
              <a:tabLst/>
              <a:defRPr kumimoji="0" sz="1600" b="1" i="0" u="none" strike="noStrike" cap="none" spc="200" normalizeH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Hellix SemiBold"/>
              </a:defRPr>
            </a:lvl1pPr>
          </a:lstStyle>
          <a:p>
            <a:pPr marL="0" marR="0" lvl="0" indent="0" algn="ctr" defTabSz="914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0000"/>
              </a:buClr>
              <a:buSzTx/>
              <a:buFontTx/>
              <a:buNone/>
              <a:tabLst/>
              <a:defRPr/>
            </a:pPr>
            <a:r>
              <a:rPr kumimoji="0" lang="en-US" sz="24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AND VIDEOS</a:t>
            </a:r>
          </a:p>
        </p:txBody>
      </p:sp>
      <p:sp>
        <p:nvSpPr>
          <p:cNvPr id="16" name="object 58">
            <a:extLst>
              <a:ext uri="{FF2B5EF4-FFF2-40B4-BE49-F238E27FC236}">
                <a16:creationId xmlns:a16="http://schemas.microsoft.com/office/drawing/2014/main" id="{27678526-C3EE-45DF-A3DD-1987B77F5E4D}"/>
              </a:ext>
            </a:extLst>
          </p:cNvPr>
          <p:cNvSpPr txBox="1"/>
          <p:nvPr/>
        </p:nvSpPr>
        <p:spPr>
          <a:xfrm>
            <a:off x="10221440" y="4632185"/>
            <a:ext cx="1820087" cy="470764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0000"/>
              </a:buClr>
              <a:buSzTx/>
              <a:buFontTx/>
              <a:buNone/>
              <a:tabLst/>
              <a:defRPr kumimoji="0" sz="1600" b="1" i="0" u="none" strike="noStrike" cap="none" spc="200" normalizeH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Hellix SemiBold"/>
              </a:defRPr>
            </a:lvl1pPr>
          </a:lstStyle>
          <a:p>
            <a:pPr marL="0" marR="0" lvl="0" indent="0" algn="ctr" defTabSz="914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0000"/>
              </a:buClr>
              <a:buSzTx/>
              <a:buFontTx/>
              <a:buNone/>
              <a:tabLst/>
              <a:defRPr/>
            </a:pPr>
            <a:r>
              <a:rPr kumimoji="0" lang="en-US" sz="24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TOOLS AND</a:t>
            </a:r>
          </a:p>
        </p:txBody>
      </p:sp>
      <p:sp>
        <p:nvSpPr>
          <p:cNvPr id="19" name="object 58">
            <a:extLst>
              <a:ext uri="{FF2B5EF4-FFF2-40B4-BE49-F238E27FC236}">
                <a16:creationId xmlns:a16="http://schemas.microsoft.com/office/drawing/2014/main" id="{792272E7-9E28-4178-AD62-C588C27CBC05}"/>
              </a:ext>
            </a:extLst>
          </p:cNvPr>
          <p:cNvSpPr txBox="1"/>
          <p:nvPr/>
        </p:nvSpPr>
        <p:spPr>
          <a:xfrm>
            <a:off x="10135518" y="5015943"/>
            <a:ext cx="2158550" cy="387604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0000"/>
              </a:buClr>
              <a:buSzTx/>
              <a:buFontTx/>
              <a:buNone/>
              <a:tabLst/>
              <a:defRPr kumimoji="0" sz="1600" b="1" i="0" u="none" strike="noStrike" cap="none" spc="200" normalizeH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Hellix SemiBold"/>
              </a:defRPr>
            </a:lvl1pPr>
          </a:lstStyle>
          <a:p>
            <a:pPr marL="0" marR="0" lvl="0" indent="0" algn="ctr" defTabSz="914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0000"/>
              </a:buClr>
              <a:buSzTx/>
              <a:buFontTx/>
              <a:buNone/>
              <a:tabLst/>
              <a:defRPr/>
            </a:pPr>
            <a:r>
              <a:rPr kumimoji="0" lang="en-US" sz="24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RESOURCES</a:t>
            </a:r>
          </a:p>
        </p:txBody>
      </p:sp>
      <p:sp>
        <p:nvSpPr>
          <p:cNvPr id="20" name="object 58">
            <a:extLst>
              <a:ext uri="{FF2B5EF4-FFF2-40B4-BE49-F238E27FC236}">
                <a16:creationId xmlns:a16="http://schemas.microsoft.com/office/drawing/2014/main" id="{C834DE56-C1D6-4A78-91C0-BAB94BC20DAA}"/>
              </a:ext>
            </a:extLst>
          </p:cNvPr>
          <p:cNvSpPr txBox="1"/>
          <p:nvPr/>
        </p:nvSpPr>
        <p:spPr>
          <a:xfrm>
            <a:off x="8705387" y="6644493"/>
            <a:ext cx="557572" cy="613555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0000"/>
              </a:buClr>
              <a:buSzTx/>
              <a:buFontTx/>
              <a:buNone/>
              <a:tabLst/>
              <a:defRPr kumimoji="0" sz="1600" b="1" i="0" u="none" strike="noStrike" cap="none" spc="200" normalizeH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Hellix SemiBold"/>
              </a:defRPr>
            </a:lvl1pPr>
          </a:lstStyle>
          <a:p>
            <a:pPr marL="0" marR="0" lvl="0" indent="0" algn="r" defTabSz="914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0000"/>
              </a:buClr>
              <a:buSzTx/>
              <a:buFontTx/>
              <a:buNone/>
              <a:tabLst/>
              <a:defRPr/>
            </a:pPr>
            <a:r>
              <a:rPr kumimoji="0" lang="en-US" sz="551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+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1172824-2E90-4636-B2E9-914EE2B87B09}"/>
              </a:ext>
            </a:extLst>
          </p:cNvPr>
          <p:cNvSpPr txBox="1">
            <a:spLocks/>
          </p:cNvSpPr>
          <p:nvPr/>
        </p:nvSpPr>
        <p:spPr>
          <a:xfrm>
            <a:off x="5347101" y="6224061"/>
            <a:ext cx="3116108" cy="829904"/>
          </a:xfrm>
          <a:prstGeom prst="rect">
            <a:avLst/>
          </a:prstGeom>
          <a:noFill/>
        </p:spPr>
        <p:txBody>
          <a:bodyPr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55528" rtl="0" eaLnBrk="1" fontAlgn="auto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F4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2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Highly-visual PowerPoint slides and videos to convey key points and bring a tasting to life.</a:t>
            </a:r>
            <a:endParaRPr kumimoji="0" lang="en-AU" sz="162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0116550-F641-4224-80C3-8AAB50A43F3F}"/>
              </a:ext>
            </a:extLst>
          </p:cNvPr>
          <p:cNvSpPr txBox="1">
            <a:spLocks/>
          </p:cNvSpPr>
          <p:nvPr/>
        </p:nvSpPr>
        <p:spPr>
          <a:xfrm>
            <a:off x="10145027" y="5472848"/>
            <a:ext cx="2938287" cy="829904"/>
          </a:xfrm>
          <a:prstGeom prst="rect">
            <a:avLst/>
          </a:prstGeom>
          <a:noFill/>
        </p:spPr>
        <p:txBody>
          <a:bodyPr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55528" rtl="0" eaLnBrk="1" fontAlgn="auto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F4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2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Handouts, maps, attendance certificates, tasting lists, sheets, mats and more.</a:t>
            </a:r>
            <a:endParaRPr kumimoji="0" lang="en-AU" sz="162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007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4">
            <a:extLst>
              <a:ext uri="{FF2B5EF4-FFF2-40B4-BE49-F238E27FC236}">
                <a16:creationId xmlns:a16="http://schemas.microsoft.com/office/drawing/2014/main" id="{5D7CE50F-01E8-4A73-B529-55B7C769EB60}"/>
              </a:ext>
            </a:extLst>
          </p:cNvPr>
          <p:cNvSpPr txBox="1"/>
          <p:nvPr/>
        </p:nvSpPr>
        <p:spPr>
          <a:xfrm>
            <a:off x="1329365" y="3854688"/>
            <a:ext cx="5912016" cy="920388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74445" algn="l"/>
              </a:tabLst>
              <a:defRPr/>
            </a:pPr>
            <a:endParaRPr kumimoji="0" lang="en-AU" sz="6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Hellix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C9CF5C84-CCD9-4BCE-9E18-8C4744C37E58}"/>
              </a:ext>
            </a:extLst>
          </p:cNvPr>
          <p:cNvSpPr txBox="1"/>
          <p:nvPr/>
        </p:nvSpPr>
        <p:spPr>
          <a:xfrm>
            <a:off x="1329365" y="3939071"/>
            <a:ext cx="5912016" cy="920388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74445" algn="l"/>
              </a:tabLst>
              <a:defRPr/>
            </a:pPr>
            <a:endParaRPr kumimoji="0" lang="en-AU" sz="6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Hellix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34EDE3AF-D653-4CF6-8008-0FD618168A7F}"/>
              </a:ext>
            </a:extLst>
          </p:cNvPr>
          <p:cNvSpPr txBox="1"/>
          <p:nvPr/>
        </p:nvSpPr>
        <p:spPr>
          <a:xfrm>
            <a:off x="805542" y="4690692"/>
            <a:ext cx="12389347" cy="920388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defTabSz="727434">
              <a:lnSpc>
                <a:spcPct val="88000"/>
              </a:lnSpc>
              <a:tabLst>
                <a:tab pos="558815" algn="l"/>
              </a:tabLst>
              <a:defRPr/>
            </a:pPr>
            <a:r>
              <a:rPr lang="en-AU" sz="5400" b="1" dirty="0">
                <a:solidFill>
                  <a:prstClr val="white"/>
                </a:solidFill>
                <a:cs typeface="Hellix"/>
              </a:rPr>
              <a:t>www.australianwinediscovered.com</a:t>
            </a: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A87B3AA1-959E-4951-A80C-13C886637E34}"/>
              </a:ext>
            </a:extLst>
          </p:cNvPr>
          <p:cNvSpPr txBox="1"/>
          <p:nvPr/>
        </p:nvSpPr>
        <p:spPr>
          <a:xfrm>
            <a:off x="1415143" y="5902507"/>
            <a:ext cx="12389346" cy="920388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74445" algn="l"/>
              </a:tabLst>
              <a:defRPr/>
            </a:pP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Hellix"/>
              </a:rPr>
              <a:t>Email me: mark.davidson@wineaustralia.com </a:t>
            </a:r>
          </a:p>
        </p:txBody>
      </p:sp>
    </p:spTree>
    <p:extLst>
      <p:ext uri="{BB962C8B-B14F-4D97-AF65-F5344CB8AC3E}">
        <p14:creationId xmlns:p14="http://schemas.microsoft.com/office/powerpoint/2010/main" val="7937849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0453690F-4F66-4C17-AC2D-0D3158803BCB}"/>
              </a:ext>
            </a:extLst>
          </p:cNvPr>
          <p:cNvSpPr txBox="1">
            <a:spLocks/>
          </p:cNvSpPr>
          <p:nvPr/>
        </p:nvSpPr>
        <p:spPr>
          <a:xfrm>
            <a:off x="1264444" y="2651957"/>
            <a:ext cx="11006136" cy="1243930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>
            <a:lvl1pPr algn="l" defTabSz="100794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1" kern="1200" cap="all" baseline="0">
                <a:solidFill>
                  <a:srgbClr val="F400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  <a:tabLst>
                <a:tab pos="1281430" algn="l"/>
                <a:tab pos="2681605" algn="l"/>
                <a:tab pos="4067810" algn="l"/>
                <a:tab pos="5422265" algn="l"/>
                <a:tab pos="7200265" algn="l"/>
                <a:tab pos="9970770" algn="l"/>
              </a:tabLst>
              <a:defRPr/>
            </a:pPr>
            <a:r>
              <a:rPr lang="pt-BR" sz="10000" spc="300" dirty="0">
                <a:solidFill>
                  <a:prstClr val="white"/>
                </a:solidFill>
                <a:latin typeface="Arial"/>
              </a:rPr>
              <a:t>T H A N K   Y O U</a:t>
            </a:r>
          </a:p>
        </p:txBody>
      </p:sp>
    </p:spTree>
    <p:extLst>
      <p:ext uri="{BB962C8B-B14F-4D97-AF65-F5344CB8AC3E}">
        <p14:creationId xmlns:p14="http://schemas.microsoft.com/office/powerpoint/2010/main" val="655261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D0BF00BE-8930-4685-A225-1F8EA221A6E0}"/>
              </a:ext>
            </a:extLst>
          </p:cNvPr>
          <p:cNvSpPr txBox="1"/>
          <p:nvPr/>
        </p:nvSpPr>
        <p:spPr>
          <a:xfrm>
            <a:off x="2776338" y="2052666"/>
            <a:ext cx="4481596" cy="653513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defTabSz="727434">
              <a:lnSpc>
                <a:spcPct val="88000"/>
              </a:lnSpc>
              <a:tabLst>
                <a:tab pos="558815" algn="l"/>
              </a:tabLst>
              <a:defRPr/>
            </a:pPr>
            <a:r>
              <a:rPr lang="en-AU" sz="5261" b="1" spc="482" dirty="0">
                <a:solidFill>
                  <a:prstClr val="white"/>
                </a:solidFill>
                <a:latin typeface="Arial" panose="020B0604020202020204"/>
                <a:cs typeface="Hellix"/>
              </a:rPr>
              <a:t>FREE OPEN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F668DAC-2248-4F1C-899F-739503A43D7C}"/>
              </a:ext>
            </a:extLst>
          </p:cNvPr>
          <p:cNvSpPr txBox="1">
            <a:spLocks/>
          </p:cNvSpPr>
          <p:nvPr/>
        </p:nvSpPr>
        <p:spPr>
          <a:xfrm>
            <a:off x="7821986" y="3864499"/>
            <a:ext cx="3363750" cy="1711230"/>
          </a:xfrm>
          <a:prstGeom prst="rect">
            <a:avLst/>
          </a:prstGeom>
        </p:spPr>
        <p:txBody>
          <a:bodyPr anchor="t" anchorCtr="0"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6992" indent="-196992" defTabSz="441961">
              <a:lnSpc>
                <a:spcPct val="114000"/>
              </a:lnSpc>
              <a:spcBef>
                <a:spcPts val="526"/>
              </a:spcBef>
              <a:defRPr/>
            </a:pPr>
            <a:r>
              <a:rPr lang="en-US" sz="1973" dirty="0">
                <a:solidFill>
                  <a:prstClr val="white"/>
                </a:solidFill>
                <a:latin typeface="Arial" panose="020B0604020202020204"/>
              </a:rPr>
              <a:t>Free program materials and resources</a:t>
            </a:r>
          </a:p>
          <a:p>
            <a:pPr marL="196992" indent="-196992" defTabSz="441961">
              <a:lnSpc>
                <a:spcPct val="114000"/>
              </a:lnSpc>
              <a:spcBef>
                <a:spcPts val="526"/>
              </a:spcBef>
              <a:defRPr/>
            </a:pPr>
            <a:r>
              <a:rPr lang="en-US" sz="1973" dirty="0">
                <a:solidFill>
                  <a:prstClr val="white"/>
                </a:solidFill>
                <a:latin typeface="Arial" panose="020B0604020202020204"/>
              </a:rPr>
              <a:t>Unrestricted access</a:t>
            </a:r>
          </a:p>
          <a:p>
            <a:pPr marL="196992" indent="-196992" defTabSz="441961">
              <a:lnSpc>
                <a:spcPct val="114000"/>
              </a:lnSpc>
              <a:spcBef>
                <a:spcPts val="526"/>
              </a:spcBef>
              <a:defRPr/>
            </a:pPr>
            <a:r>
              <a:rPr lang="en-US" sz="1973" dirty="0">
                <a:solidFill>
                  <a:prstClr val="white"/>
                </a:solidFill>
                <a:latin typeface="Arial" panose="020B0604020202020204"/>
              </a:rPr>
              <a:t>Global reach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50B537F7-D109-422B-8FAE-B80DB3E6B092}"/>
              </a:ext>
            </a:extLst>
          </p:cNvPr>
          <p:cNvSpPr txBox="1"/>
          <p:nvPr/>
        </p:nvSpPr>
        <p:spPr>
          <a:xfrm>
            <a:off x="2776338" y="2756767"/>
            <a:ext cx="8089355" cy="653512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defTabSz="727434">
              <a:lnSpc>
                <a:spcPct val="88000"/>
              </a:lnSpc>
              <a:tabLst>
                <a:tab pos="558815" algn="l"/>
              </a:tabLst>
              <a:defRPr/>
            </a:pPr>
            <a:r>
              <a:rPr lang="en-AU" sz="5261" b="1" spc="1447" dirty="0">
                <a:solidFill>
                  <a:srgbClr val="F40000"/>
                </a:solidFill>
                <a:latin typeface="Arial" panose="020B0604020202020204"/>
                <a:cs typeface="Hellix"/>
              </a:rPr>
              <a:t>GLOBAL ACCESS</a:t>
            </a: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BBFA4D8C-79BB-4F8A-9DFB-D5B39B9FAB3A}"/>
              </a:ext>
            </a:extLst>
          </p:cNvPr>
          <p:cNvSpPr txBox="1"/>
          <p:nvPr/>
        </p:nvSpPr>
        <p:spPr>
          <a:xfrm>
            <a:off x="3807569" y="5822906"/>
            <a:ext cx="7655447" cy="653512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defTabSz="727434">
              <a:lnSpc>
                <a:spcPct val="88000"/>
              </a:lnSpc>
              <a:tabLst>
                <a:tab pos="558815" algn="l"/>
              </a:tabLst>
              <a:defRPr/>
            </a:pPr>
            <a:r>
              <a:rPr lang="en-AU" sz="3420" b="1" dirty="0">
                <a:solidFill>
                  <a:prstClr val="white"/>
                </a:solidFill>
                <a:latin typeface="Arial" panose="020B0604020202020204"/>
                <a:cs typeface="Hellix"/>
              </a:rPr>
              <a:t>www.australianwinediscovered.com</a:t>
            </a:r>
          </a:p>
        </p:txBody>
      </p:sp>
    </p:spTree>
    <p:extLst>
      <p:ext uri="{BB962C8B-B14F-4D97-AF65-F5344CB8AC3E}">
        <p14:creationId xmlns:p14="http://schemas.microsoft.com/office/powerpoint/2010/main" val="4201197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31F7684-EE7F-49B7-BD3D-AC78E552D918}"/>
              </a:ext>
            </a:extLst>
          </p:cNvPr>
          <p:cNvSpPr txBox="1">
            <a:spLocks/>
          </p:cNvSpPr>
          <p:nvPr/>
        </p:nvSpPr>
        <p:spPr>
          <a:xfrm>
            <a:off x="7384255" y="819151"/>
            <a:ext cx="3505201" cy="2466975"/>
          </a:xfrm>
          <a:prstGeom prst="rect">
            <a:avLst/>
          </a:prstGeom>
          <a:noFill/>
        </p:spPr>
        <p:txBody>
          <a:bodyPr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800"/>
              </a:spcBef>
              <a:buNone/>
            </a:pPr>
            <a:r>
              <a:rPr lang="en-AU" dirty="0">
                <a:solidFill>
                  <a:prstClr val="black"/>
                </a:solidFill>
                <a:latin typeface="Arial"/>
              </a:rPr>
              <a:t>Shiraz is one of Australia’s most established and loved varieties. </a:t>
            </a:r>
          </a:p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Grown by 4 out of 5 wineries</a:t>
            </a:r>
          </a:p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Represents nearly half of planted red grapes</a:t>
            </a:r>
          </a:p>
          <a:p>
            <a:pPr>
              <a:spcBef>
                <a:spcPts val="800"/>
              </a:spcBef>
            </a:pPr>
            <a:r>
              <a:rPr lang="en-AU" dirty="0">
                <a:solidFill>
                  <a:prstClr val="black"/>
                </a:solidFill>
                <a:latin typeface="Arial"/>
              </a:rPr>
              <a:t>Nearly 1/4 of total </a:t>
            </a:r>
            <a:br>
              <a:rPr lang="en-AU" dirty="0">
                <a:solidFill>
                  <a:prstClr val="black"/>
                </a:solidFill>
                <a:latin typeface="Arial"/>
              </a:rPr>
            </a:br>
            <a:r>
              <a:rPr lang="en-AU" dirty="0">
                <a:solidFill>
                  <a:prstClr val="black"/>
                </a:solidFill>
                <a:latin typeface="Arial"/>
              </a:rPr>
              <a:t>wine production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303CBA-61F4-4C3A-A830-656D82D1B2F3}"/>
              </a:ext>
            </a:extLst>
          </p:cNvPr>
          <p:cNvSpPr txBox="1"/>
          <p:nvPr/>
        </p:nvSpPr>
        <p:spPr>
          <a:xfrm>
            <a:off x="7823633" y="4780015"/>
            <a:ext cx="1352550" cy="3048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AU" sz="2000" b="1" dirty="0">
                <a:solidFill>
                  <a:prstClr val="white"/>
                </a:solidFill>
                <a:latin typeface="Arial"/>
              </a:rPr>
              <a:t>FUN FACT</a:t>
            </a:r>
            <a:endParaRPr lang="en-AU" sz="20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A5E1F8-E16B-4BFC-8A7E-DB64DE659C35}"/>
              </a:ext>
            </a:extLst>
          </p:cNvPr>
          <p:cNvSpPr txBox="1"/>
          <p:nvPr/>
        </p:nvSpPr>
        <p:spPr>
          <a:xfrm>
            <a:off x="7527132" y="5133975"/>
            <a:ext cx="3648075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2000" b="1" dirty="0">
                <a:solidFill>
                  <a:prstClr val="white"/>
                </a:solidFill>
                <a:latin typeface="Arial"/>
              </a:rPr>
              <a:t>You say Syrah, we say Shiraz</a:t>
            </a:r>
          </a:p>
          <a:p>
            <a:r>
              <a:rPr lang="en-AU" dirty="0">
                <a:solidFill>
                  <a:prstClr val="white"/>
                </a:solidFill>
                <a:latin typeface="Arial"/>
              </a:rPr>
              <a:t>This variety is called Syrah almost everywhere else in the world. However, due to its commercial success internationally, Australian producers have chosen to label their own wine “Shiraz”.</a:t>
            </a: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E500D40F-970D-4387-9616-A5990C5E78D6}"/>
              </a:ext>
            </a:extLst>
          </p:cNvPr>
          <p:cNvSpPr txBox="1"/>
          <p:nvPr/>
        </p:nvSpPr>
        <p:spPr>
          <a:xfrm>
            <a:off x="1357940" y="1482475"/>
            <a:ext cx="5492916" cy="355850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2200" b="1" dirty="0">
                <a:solidFill>
                  <a:prstClr val="white"/>
                </a:solidFill>
                <a:latin typeface="Arial"/>
                <a:cs typeface="Hellix"/>
              </a:rPr>
              <a:t>AUSTRALIAN SHIRAZ:</a:t>
            </a:r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2695F6FA-4700-4CB0-AAAE-22BAEA712116}"/>
              </a:ext>
            </a:extLst>
          </p:cNvPr>
          <p:cNvSpPr txBox="1"/>
          <p:nvPr/>
        </p:nvSpPr>
        <p:spPr>
          <a:xfrm>
            <a:off x="1329365" y="1749175"/>
            <a:ext cx="5912016" cy="7200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5300" b="1" dirty="0">
                <a:solidFill>
                  <a:prstClr val="white"/>
                </a:solidFill>
                <a:latin typeface="Arial"/>
                <a:cs typeface="Hellix"/>
              </a:rPr>
              <a:t>THE STORY OF</a:t>
            </a: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449423CF-00B1-42A8-94C5-2024151147C2}"/>
              </a:ext>
            </a:extLst>
          </p:cNvPr>
          <p:cNvSpPr txBox="1"/>
          <p:nvPr/>
        </p:nvSpPr>
        <p:spPr>
          <a:xfrm>
            <a:off x="1329365" y="2430212"/>
            <a:ext cx="5912016" cy="7200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5300" b="1" dirty="0">
                <a:solidFill>
                  <a:prstClr val="white"/>
                </a:solidFill>
                <a:latin typeface="Arial"/>
                <a:cs typeface="Hellix"/>
              </a:rPr>
              <a:t>AN AUSTRALIAN</a:t>
            </a:r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49F93E5B-0BD2-4DAC-961E-5905C216C008}"/>
              </a:ext>
            </a:extLst>
          </p:cNvPr>
          <p:cNvSpPr txBox="1"/>
          <p:nvPr/>
        </p:nvSpPr>
        <p:spPr>
          <a:xfrm>
            <a:off x="1329365" y="3111250"/>
            <a:ext cx="5912016" cy="7200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5300" b="1" dirty="0">
                <a:solidFill>
                  <a:prstClr val="white"/>
                </a:solidFill>
                <a:latin typeface="Arial"/>
                <a:cs typeface="Hellix"/>
              </a:rPr>
              <a:t>LEGEND</a:t>
            </a:r>
          </a:p>
        </p:txBody>
      </p:sp>
    </p:spTree>
    <p:extLst>
      <p:ext uri="{BB962C8B-B14F-4D97-AF65-F5344CB8AC3E}">
        <p14:creationId xmlns:p14="http://schemas.microsoft.com/office/powerpoint/2010/main" val="1544616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8EF45929-147F-423C-9F5C-C9D8B654D29E}"/>
              </a:ext>
            </a:extLst>
          </p:cNvPr>
          <p:cNvSpPr txBox="1"/>
          <p:nvPr/>
        </p:nvSpPr>
        <p:spPr>
          <a:xfrm>
            <a:off x="678737" y="6318071"/>
            <a:ext cx="3959625" cy="669972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lnSpc>
                <a:spcPct val="80000"/>
              </a:lnSpc>
              <a:tabLst>
                <a:tab pos="1274445" algn="l"/>
              </a:tabLst>
            </a:pPr>
            <a:r>
              <a:rPr lang="en-AU" sz="4800" b="1" spc="950" dirty="0">
                <a:solidFill>
                  <a:schemeClr val="bg1"/>
                </a:solidFill>
                <a:latin typeface="Arial" panose="020B0604020202020204"/>
                <a:cs typeface="Hellix"/>
              </a:rPr>
              <a:t>AUSTRALIAN SHIRAZ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6987B1A9-FFF9-46C8-9E95-FEF517B35ACE}"/>
              </a:ext>
            </a:extLst>
          </p:cNvPr>
          <p:cNvSpPr txBox="1"/>
          <p:nvPr/>
        </p:nvSpPr>
        <p:spPr>
          <a:xfrm>
            <a:off x="6313880" y="4172665"/>
            <a:ext cx="9848533" cy="806592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lnSpc>
                <a:spcPct val="85000"/>
              </a:lnSpc>
              <a:tabLst>
                <a:tab pos="1274445" algn="l"/>
              </a:tabLst>
            </a:pPr>
            <a:r>
              <a:rPr lang="en-AU" sz="4800" b="1" spc="300" dirty="0">
                <a:solidFill>
                  <a:srgbClr val="00B0F0"/>
                </a:solidFill>
                <a:latin typeface="Arial" panose="020B0604020202020204"/>
                <a:cs typeface="Hellix"/>
              </a:rPr>
              <a:t>FRENCH PINOT NOIR</a:t>
            </a: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C928DA91-E2F1-47BC-ADB7-4CFBBC59795F}"/>
              </a:ext>
            </a:extLst>
          </p:cNvPr>
          <p:cNvSpPr txBox="1"/>
          <p:nvPr/>
        </p:nvSpPr>
        <p:spPr>
          <a:xfrm>
            <a:off x="605043" y="1922988"/>
            <a:ext cx="9848533" cy="806592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lnSpc>
                <a:spcPct val="85000"/>
              </a:lnSpc>
              <a:tabLst>
                <a:tab pos="1274445" algn="l"/>
              </a:tabLst>
            </a:pPr>
            <a:r>
              <a:rPr lang="en-AU" sz="4800" b="1" spc="300" dirty="0">
                <a:solidFill>
                  <a:srgbClr val="FF0000"/>
                </a:solidFill>
                <a:latin typeface="Arial" panose="020B0604020202020204"/>
                <a:cs typeface="Hellix"/>
              </a:rPr>
              <a:t>AMERICAN CABERNET</a:t>
            </a:r>
          </a:p>
        </p:txBody>
      </p:sp>
    </p:spTree>
    <p:extLst>
      <p:ext uri="{BB962C8B-B14F-4D97-AF65-F5344CB8AC3E}">
        <p14:creationId xmlns:p14="http://schemas.microsoft.com/office/powerpoint/2010/main" val="1710967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43E900A-DA41-4B2B-88E8-29212B997D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0489"/>
          <a:stretch/>
        </p:blipFill>
        <p:spPr>
          <a:xfrm>
            <a:off x="133350" y="74613"/>
            <a:ext cx="13173075" cy="7410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6881150"/>
      </p:ext>
    </p:extLst>
  </p:cSld>
  <p:clrMapOvr>
    <a:masterClrMapping/>
  </p:clrMapOvr>
</p:sld>
</file>

<file path=ppt/theme/theme1.xml><?xml version="1.0" encoding="utf-8"?>
<a:theme xmlns:a="http://schemas.openxmlformats.org/drawingml/2006/main" name="Slide layouts">
  <a:themeElements>
    <a:clrScheme name="Wine Australi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F40000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 PPT 2016 Template_16x9.potx" id="{90B4C5AB-49DD-4CE7-B257-1CE91E709E62}" vid="{EB9991EE-BA41-474A-A519-EAA7DE5E9A7C}"/>
    </a:ext>
  </a:extLst>
</a:theme>
</file>

<file path=ppt/theme/theme2.xml><?xml version="1.0" encoding="utf-8"?>
<a:theme xmlns:a="http://schemas.openxmlformats.org/drawingml/2006/main" name="1_Slide layouts">
  <a:themeElements>
    <a:clrScheme name="Wine Australi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F40000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 PPT 2016 Template_16x9.potx" id="{90B4C5AB-49DD-4CE7-B257-1CE91E709E62}" vid="{EB9991EE-BA41-474A-A519-EAA7DE5E9A7C}"/>
    </a:ext>
  </a:extLst>
</a:theme>
</file>

<file path=ppt/theme/theme3.xml><?xml version="1.0" encoding="utf-8"?>
<a:theme xmlns:a="http://schemas.openxmlformats.org/drawingml/2006/main" name="2_Slide layouts">
  <a:themeElements>
    <a:clrScheme name="Wine Australi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F40000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 PPT 2016 Template_16x9.potx" id="{90B4C5AB-49DD-4CE7-B257-1CE91E709E62}" vid="{EB9991EE-BA41-474A-A519-EAA7DE5E9A7C}"/>
    </a:ext>
  </a:extLst>
</a:theme>
</file>

<file path=ppt/theme/theme4.xml><?xml version="1.0" encoding="utf-8"?>
<a:theme xmlns:a="http://schemas.openxmlformats.org/drawingml/2006/main" name="3_Slide layouts">
  <a:themeElements>
    <a:clrScheme name="Wine Australi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F40000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 PPT 2016 Template_16x9.potx" id="{90B4C5AB-49DD-4CE7-B257-1CE91E709E62}" vid="{EB9991EE-BA41-474A-A519-EAA7DE5E9A7C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1654</Words>
  <Application>Microsoft Office PowerPoint</Application>
  <PresentationFormat>Custom</PresentationFormat>
  <Paragraphs>386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Arial</vt:lpstr>
      <vt:lpstr>Calibri</vt:lpstr>
      <vt:lpstr>Hellix</vt:lpstr>
      <vt:lpstr>Mistral</vt:lpstr>
      <vt:lpstr>Slide layouts</vt:lpstr>
      <vt:lpstr>1_Slide layouts</vt:lpstr>
      <vt:lpstr>2_Slide layouts</vt:lpstr>
      <vt:lpstr>3_Slide layouts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2021-01-17T18:15:38Z</dcterms:created>
  <dcterms:modified xsi:type="dcterms:W3CDTF">2021-01-17T19:09:24Z</dcterms:modified>
</cp:coreProperties>
</file>